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ITC Avant Garde Gothic Std 1" panose="020B0602020202020204" pitchFamily="34" charset="77"/>
      <p:regular r:id="rId19"/>
      <p:bold r:id="rId20"/>
      <p:italic r:id="rId21"/>
      <p:boldItalic r:id="rId22"/>
    </p:embeddedFont>
    <p:embeddedFont>
      <p:font typeface="ITC Avant Garde Gothic Std 2" panose="020B0602020202020204" pitchFamily="34" charset="77"/>
      <p:regular r:id="rId23"/>
      <p:bold r:id="rId24"/>
      <p:italic r:id="rId25"/>
      <p:boldItalic r:id="rId26"/>
    </p:embeddedFont>
    <p:embeddedFont>
      <p:font typeface="Poppins" pitchFamily="2" charset="77"/>
      <p:regular r:id="rId27"/>
      <p:bold r:id="rId28"/>
    </p:embeddedFont>
    <p:embeddedFont>
      <p:font typeface="Poppins Bold" pitchFamily="2" charset="77"/>
      <p:regular r:id="rId29"/>
      <p:bold r:id="rId30"/>
      <p: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7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07" autoAdjust="0"/>
  </p:normalViewPr>
  <p:slideViewPr>
    <p:cSldViewPr>
      <p:cViewPr varScale="1">
        <p:scale>
          <a:sx n="70" d="100"/>
          <a:sy n="70" d="100"/>
        </p:scale>
        <p:origin x="84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preview.mailerlite.io/preview/1159002/sites/136046334543136232/rakovina"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preview.mailerlite.io/preview/1159002/sites/136046352091055867/stardust-power-cocktail-event" TargetMode="External"/><Relationship Id="rId3" Type="http://schemas.openxmlformats.org/officeDocument/2006/relationships/hyperlink" Target="https://preview.mailerlite.com/o5t0n0p3n6" TargetMode="External"/><Relationship Id="rId7" Type="http://schemas.openxmlformats.org/officeDocument/2006/relationships/hyperlink" Target="https://www.youtube.com/playlist?list=PLcwnKmO4woPzF2QrQSVMZ5yEShSDfcrB0" TargetMode="External"/><Relationship Id="rId2" Type="http://schemas.openxmlformats.org/officeDocument/2006/relationships/hyperlink" Target="https://preview.mailerlite.com/t8i5f2q2g6" TargetMode="External"/><Relationship Id="rId1" Type="http://schemas.openxmlformats.org/officeDocument/2006/relationships/slideLayout" Target="../slideLayouts/slideLayout7.xml"/><Relationship Id="rId6" Type="http://schemas.openxmlformats.org/officeDocument/2006/relationships/hyperlink" Target="https://irlabs.ca/events/navigatingthemedia/" TargetMode="External"/><Relationship Id="rId5" Type="http://schemas.openxmlformats.org/officeDocument/2006/relationships/hyperlink" Target="https://irlabs.ca/events/pre-event-example" TargetMode="External"/><Relationship Id="rId10" Type="http://schemas.openxmlformats.org/officeDocument/2006/relationships/image" Target="../media/image13.jpeg"/><Relationship Id="rId4" Type="http://schemas.openxmlformats.org/officeDocument/2006/relationships/hyperlink" Target="https://preview.mailerlite.com/b7z0i2s5b9" TargetMode="External"/><Relationship Id="rId9" Type="http://schemas.openxmlformats.org/officeDocument/2006/relationships/hyperlink" Target="https://preview.mailerlite.io/preview/1159002/sites/136046379554309364/wimbc-webinar"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preview.mailerlite.com/g0q2c9o5y5" TargetMode="External"/><Relationship Id="rId13" Type="http://schemas.openxmlformats.org/officeDocument/2006/relationships/hyperlink" Target="https://preview.mailerlite.io/preview/1159002/sites/136736672626771077/zYEupV" TargetMode="External"/><Relationship Id="rId3" Type="http://schemas.openxmlformats.org/officeDocument/2006/relationships/hyperlink" Target="https://preview.mailerlite.com/c5x4e8l1j4" TargetMode="External"/><Relationship Id="rId7" Type="http://schemas.openxmlformats.org/officeDocument/2006/relationships/hyperlink" Target="https://preview.mailerlite.com/z7j8t7n4x7" TargetMode="External"/><Relationship Id="rId12" Type="http://schemas.openxmlformats.org/officeDocument/2006/relationships/hyperlink" Target="https://preview.mailerlite.io/preview/1159002/sites/136736662780643101/1W73Ba" TargetMode="External"/><Relationship Id="rId2" Type="http://schemas.openxmlformats.org/officeDocument/2006/relationships/hyperlink" Target="https://preview.mailerlite.com/g9v0i1h9f8" TargetMode="External"/><Relationship Id="rId1" Type="http://schemas.openxmlformats.org/officeDocument/2006/relationships/slideLayout" Target="../slideLayouts/slideLayout7.xml"/><Relationship Id="rId6" Type="http://schemas.openxmlformats.org/officeDocument/2006/relationships/hyperlink" Target="https://preview.mailerlite.com/l6i8m9o8q2" TargetMode="External"/><Relationship Id="rId11" Type="http://schemas.openxmlformats.org/officeDocument/2006/relationships/hyperlink" Target="https://preview.mailerlite.com/s9u7j6g0a2" TargetMode="External"/><Relationship Id="rId5" Type="http://schemas.openxmlformats.org/officeDocument/2006/relationships/hyperlink" Target="https://preview.mailerlite.com/p4e2l4z1t8" TargetMode="External"/><Relationship Id="rId10" Type="http://schemas.openxmlformats.org/officeDocument/2006/relationships/hyperlink" Target="https://preview.mailerlite.com/f8n0w2g3b4" TargetMode="External"/><Relationship Id="rId4" Type="http://schemas.openxmlformats.org/officeDocument/2006/relationships/hyperlink" Target="https://preview.mailerlite.com/t6k6w1w4g9" TargetMode="External"/><Relationship Id="rId9" Type="http://schemas.openxmlformats.org/officeDocument/2006/relationships/hyperlink" Target="https://preview.mailerlite.com/i7d9p5u3h8" TargetMode="External"/><Relationship Id="rId14" Type="http://schemas.openxmlformats.org/officeDocument/2006/relationships/hyperlink" Target="https://irlabsca-my.sharepoint.com/:x:/g/personal/rica_irlabs_ca/EXv7gmM0wb9Nv_4ayxrs52EBSjR1jt7RnBqhmDQVUIbGqA?e=jH6ogH"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newsletter.irlabs.ca/subscribed"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kf.ms/46ljfKS"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311" r="-6311"/>
            </a:stretch>
          </a:blipFill>
        </p:spPr>
        <p:txBody>
          <a:bodyPr/>
          <a:lstStyle/>
          <a:p>
            <a:endParaRPr lang="en-US"/>
          </a:p>
        </p:txBody>
      </p:sp>
      <p:sp>
        <p:nvSpPr>
          <p:cNvPr id="3" name="Freeform 3"/>
          <p:cNvSpPr/>
          <p:nvPr/>
        </p:nvSpPr>
        <p:spPr>
          <a:xfrm>
            <a:off x="5218842" y="3899225"/>
            <a:ext cx="7850317" cy="2488550"/>
          </a:xfrm>
          <a:custGeom>
            <a:avLst/>
            <a:gdLst/>
            <a:ahLst/>
            <a:cxnLst/>
            <a:rect l="l" t="t" r="r" b="b"/>
            <a:pathLst>
              <a:path w="7850317" h="2488550">
                <a:moveTo>
                  <a:pt x="0" y="0"/>
                </a:moveTo>
                <a:lnTo>
                  <a:pt x="7850316" y="0"/>
                </a:lnTo>
                <a:lnTo>
                  <a:pt x="7850316" y="2488550"/>
                </a:lnTo>
                <a:lnTo>
                  <a:pt x="0" y="248855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5767149" y="8531329"/>
            <a:ext cx="6753701" cy="726971"/>
          </a:xfrm>
          <a:prstGeom prst="rect">
            <a:avLst/>
          </a:prstGeom>
        </p:spPr>
        <p:txBody>
          <a:bodyPr lIns="0" tIns="0" rIns="0" bIns="0" rtlCol="0" anchor="t">
            <a:spAutoFit/>
          </a:bodyPr>
          <a:lstStyle/>
          <a:p>
            <a:pPr algn="l">
              <a:lnSpc>
                <a:spcPts val="5666"/>
              </a:lnSpc>
            </a:pPr>
            <a:r>
              <a:rPr lang="en-US" sz="4047">
                <a:solidFill>
                  <a:srgbClr val="E1251B"/>
                </a:solidFill>
                <a:latin typeface="Poppins"/>
                <a:ea typeface="Poppins"/>
                <a:cs typeface="Poppins"/>
                <a:sym typeface="Poppins"/>
              </a:rPr>
              <a:t>EVENT CAMPAIGN BRIEFING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28700" y="3769515"/>
          <a:ext cx="15336951" cy="5558980"/>
        </p:xfrm>
        <a:graphic>
          <a:graphicData uri="http://schemas.openxmlformats.org/drawingml/2006/table">
            <a:tbl>
              <a:tblPr/>
              <a:tblGrid>
                <a:gridCol w="2953279">
                  <a:extLst>
                    <a:ext uri="{9D8B030D-6E8A-4147-A177-3AD203B41FA5}">
                      <a16:colId xmlns:a16="http://schemas.microsoft.com/office/drawing/2014/main" val="20000"/>
                    </a:ext>
                  </a:extLst>
                </a:gridCol>
                <a:gridCol w="9770193">
                  <a:extLst>
                    <a:ext uri="{9D8B030D-6E8A-4147-A177-3AD203B41FA5}">
                      <a16:colId xmlns:a16="http://schemas.microsoft.com/office/drawing/2014/main" val="20001"/>
                    </a:ext>
                  </a:extLst>
                </a:gridCol>
                <a:gridCol w="2613479">
                  <a:extLst>
                    <a:ext uri="{9D8B030D-6E8A-4147-A177-3AD203B41FA5}">
                      <a16:colId xmlns:a16="http://schemas.microsoft.com/office/drawing/2014/main" val="20002"/>
                    </a:ext>
                  </a:extLst>
                </a:gridCol>
              </a:tblGrid>
              <a:tr h="1052506">
                <a:tc>
                  <a:txBody>
                    <a:bodyPr/>
                    <a:lstStyle/>
                    <a:p>
                      <a:pPr algn="ctr">
                        <a:lnSpc>
                          <a:spcPts val="2659"/>
                        </a:lnSpc>
                        <a:defRPr/>
                      </a:pPr>
                      <a:r>
                        <a:rPr lang="en-US" sz="1899">
                          <a:solidFill>
                            <a:srgbClr val="000000"/>
                          </a:solidFill>
                          <a:latin typeface="Poppins"/>
                          <a:ea typeface="Poppins"/>
                          <a:cs typeface="Poppins"/>
                          <a:sym typeface="Poppins"/>
                        </a:rPr>
                        <a:t>Host(s)</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Please determine who the host will be for this webinar.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Account Lead</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36157">
                <a:tc>
                  <a:txBody>
                    <a:bodyPr/>
                    <a:lstStyle/>
                    <a:p>
                      <a:pPr algn="ctr">
                        <a:lnSpc>
                          <a:spcPts val="2659"/>
                        </a:lnSpc>
                        <a:defRPr/>
                      </a:pPr>
                      <a:r>
                        <a:rPr lang="en-US" sz="1899">
                          <a:solidFill>
                            <a:srgbClr val="000000"/>
                          </a:solidFill>
                          <a:latin typeface="Poppins"/>
                          <a:ea typeface="Poppins"/>
                          <a:cs typeface="Poppins"/>
                          <a:sym typeface="Poppins"/>
                        </a:rPr>
                        <a:t>Script</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We need to prepare a script for the webinar that will be sent to the Client in advance.  This script must include an intro, disclaimer, and pre-populated questions.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Account Lead</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36157">
                <a:tc>
                  <a:txBody>
                    <a:bodyPr/>
                    <a:lstStyle/>
                    <a:p>
                      <a:pPr algn="ctr">
                        <a:lnSpc>
                          <a:spcPts val="2659"/>
                        </a:lnSpc>
                        <a:defRPr/>
                      </a:pPr>
                      <a:r>
                        <a:rPr lang="en-US" sz="1899">
                          <a:solidFill>
                            <a:srgbClr val="000000"/>
                          </a:solidFill>
                          <a:latin typeface="Poppins"/>
                          <a:ea typeface="Poppins"/>
                          <a:cs typeface="Poppins"/>
                          <a:sym typeface="Poppins"/>
                        </a:rPr>
                        <a:t>Timing</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Average timing of the presentation is 45 min, 30 mins presenting with 15 min Q&amp;A.  Important to put in the invitation the time to arrive and the time the presentations start.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Account Lead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34160">
                <a:tc>
                  <a:txBody>
                    <a:bodyPr/>
                    <a:lstStyle/>
                    <a:p>
                      <a:pPr algn="ctr">
                        <a:lnSpc>
                          <a:spcPts val="2659"/>
                        </a:lnSpc>
                        <a:defRPr/>
                      </a:pPr>
                      <a:r>
                        <a:rPr lang="en-US" sz="1899">
                          <a:solidFill>
                            <a:srgbClr val="000000"/>
                          </a:solidFill>
                          <a:latin typeface="Poppins"/>
                          <a:ea typeface="Poppins"/>
                          <a:cs typeface="Poppins"/>
                          <a:sym typeface="Poppins"/>
                        </a:rPr>
                        <a:t>Interactive</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(If applicable) Account Lead must be present during the event to manage questions, schedule of events and other coordination efforts with the client.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Account Lead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3" name="Group 3"/>
          <p:cNvGrpSpPr/>
          <p:nvPr/>
        </p:nvGrpSpPr>
        <p:grpSpPr>
          <a:xfrm>
            <a:off x="1028700" y="3128128"/>
            <a:ext cx="2957990" cy="262362"/>
            <a:chOff x="0" y="0"/>
            <a:chExt cx="779059" cy="69099"/>
          </a:xfrm>
        </p:grpSpPr>
        <p:sp>
          <p:nvSpPr>
            <p:cNvPr id="4" name="Freeform 4"/>
            <p:cNvSpPr/>
            <p:nvPr/>
          </p:nvSpPr>
          <p:spPr>
            <a:xfrm>
              <a:off x="0" y="0"/>
              <a:ext cx="779059" cy="69099"/>
            </a:xfrm>
            <a:custGeom>
              <a:avLst/>
              <a:gdLst/>
              <a:ahLst/>
              <a:cxnLst/>
              <a:rect l="l" t="t" r="r" b="b"/>
              <a:pathLst>
                <a:path w="779059" h="69099">
                  <a:moveTo>
                    <a:pt x="0" y="0"/>
                  </a:moveTo>
                  <a:lnTo>
                    <a:pt x="779059" y="0"/>
                  </a:lnTo>
                  <a:lnTo>
                    <a:pt x="779059" y="69099"/>
                  </a:lnTo>
                  <a:lnTo>
                    <a:pt x="0" y="69099"/>
                  </a:lnTo>
                  <a:close/>
                </a:path>
              </a:pathLst>
            </a:custGeom>
            <a:solidFill>
              <a:srgbClr val="FCC730"/>
            </a:solidFill>
          </p:spPr>
          <p:txBody>
            <a:bodyPr/>
            <a:lstStyle/>
            <a:p>
              <a:endParaRPr lang="en-US"/>
            </a:p>
          </p:txBody>
        </p:sp>
        <p:sp>
          <p:nvSpPr>
            <p:cNvPr id="5" name="TextBox 5"/>
            <p:cNvSpPr txBox="1"/>
            <p:nvPr/>
          </p:nvSpPr>
          <p:spPr>
            <a:xfrm>
              <a:off x="0" y="-19050"/>
              <a:ext cx="779059" cy="88149"/>
            </a:xfrm>
            <a:prstGeom prst="rect">
              <a:avLst/>
            </a:prstGeom>
          </p:spPr>
          <p:txBody>
            <a:bodyPr lIns="50800" tIns="50800" rIns="50800" bIns="50800" rtlCol="0" anchor="ctr"/>
            <a:lstStyle/>
            <a:p>
              <a:pPr algn="ctr">
                <a:lnSpc>
                  <a:spcPts val="2519"/>
                </a:lnSpc>
              </a:pPr>
              <a:endParaRPr/>
            </a:p>
          </p:txBody>
        </p:sp>
      </p:grpSp>
      <p:sp>
        <p:nvSpPr>
          <p:cNvPr id="6" name="TextBox 6"/>
          <p:cNvSpPr txBox="1"/>
          <p:nvPr/>
        </p:nvSpPr>
        <p:spPr>
          <a:xfrm>
            <a:off x="1028700" y="2579596"/>
            <a:ext cx="15336951" cy="896620"/>
          </a:xfrm>
          <a:prstGeom prst="rect">
            <a:avLst/>
          </a:prstGeom>
        </p:spPr>
        <p:txBody>
          <a:bodyPr lIns="0" tIns="0" rIns="0" bIns="0" rtlCol="0" anchor="t">
            <a:spAutoFit/>
          </a:bodyPr>
          <a:lstStyle/>
          <a:p>
            <a:pPr algn="l">
              <a:lnSpc>
                <a:spcPts val="3499"/>
              </a:lnSpc>
            </a:pPr>
            <a:endParaRPr/>
          </a:p>
          <a:p>
            <a:pPr algn="l">
              <a:lnSpc>
                <a:spcPts val="3499"/>
              </a:lnSpc>
            </a:pPr>
            <a:r>
              <a:rPr lang="en-US" sz="2799">
                <a:solidFill>
                  <a:srgbClr val="424240"/>
                </a:solidFill>
                <a:latin typeface="Poppins"/>
                <a:ea typeface="Poppins"/>
                <a:cs typeface="Poppins"/>
                <a:sym typeface="Poppins"/>
              </a:rPr>
              <a:t>COMPONENTS:</a:t>
            </a:r>
          </a:p>
        </p:txBody>
      </p:sp>
      <p:sp>
        <p:nvSpPr>
          <p:cNvPr id="7" name="TextBox 7"/>
          <p:cNvSpPr txBox="1"/>
          <p:nvPr/>
        </p:nvSpPr>
        <p:spPr>
          <a:xfrm>
            <a:off x="406614" y="650790"/>
            <a:ext cx="9714753" cy="1455415"/>
          </a:xfrm>
          <a:prstGeom prst="rect">
            <a:avLst/>
          </a:prstGeom>
        </p:spPr>
        <p:txBody>
          <a:bodyPr lIns="0" tIns="0" rIns="0" bIns="0" rtlCol="0" anchor="t">
            <a:spAutoFit/>
          </a:bodyPr>
          <a:lstStyle/>
          <a:p>
            <a:pPr algn="l">
              <a:lnSpc>
                <a:spcPts val="10559"/>
              </a:lnSpc>
            </a:pPr>
            <a:r>
              <a:rPr lang="en-US" sz="9599">
                <a:solidFill>
                  <a:srgbClr val="000000"/>
                </a:solidFill>
                <a:latin typeface="Poppins"/>
                <a:ea typeface="Poppins"/>
                <a:cs typeface="Poppins"/>
                <a:sym typeface="Poppins"/>
              </a:rPr>
              <a:t>THE EVENT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3784675" y="6965886"/>
            <a:ext cx="3594310" cy="209335"/>
            <a:chOff x="0" y="0"/>
            <a:chExt cx="946650" cy="55134"/>
          </a:xfrm>
        </p:grpSpPr>
        <p:sp>
          <p:nvSpPr>
            <p:cNvPr id="3" name="Freeform 3"/>
            <p:cNvSpPr/>
            <p:nvPr/>
          </p:nvSpPr>
          <p:spPr>
            <a:xfrm>
              <a:off x="0" y="0"/>
              <a:ext cx="946650" cy="55134"/>
            </a:xfrm>
            <a:custGeom>
              <a:avLst/>
              <a:gdLst/>
              <a:ahLst/>
              <a:cxnLst/>
              <a:rect l="l" t="t" r="r" b="b"/>
              <a:pathLst>
                <a:path w="946650" h="55134">
                  <a:moveTo>
                    <a:pt x="0" y="0"/>
                  </a:moveTo>
                  <a:lnTo>
                    <a:pt x="946650" y="0"/>
                  </a:lnTo>
                  <a:lnTo>
                    <a:pt x="946650" y="55134"/>
                  </a:lnTo>
                  <a:lnTo>
                    <a:pt x="0" y="55134"/>
                  </a:lnTo>
                  <a:close/>
                </a:path>
              </a:pathLst>
            </a:custGeom>
            <a:solidFill>
              <a:srgbClr val="FCC730"/>
            </a:solidFill>
          </p:spPr>
          <p:txBody>
            <a:bodyPr/>
            <a:lstStyle/>
            <a:p>
              <a:endParaRPr lang="en-US"/>
            </a:p>
          </p:txBody>
        </p:sp>
        <p:sp>
          <p:nvSpPr>
            <p:cNvPr id="4" name="TextBox 4"/>
            <p:cNvSpPr txBox="1"/>
            <p:nvPr/>
          </p:nvSpPr>
          <p:spPr>
            <a:xfrm>
              <a:off x="0" y="-19050"/>
              <a:ext cx="946650" cy="74184"/>
            </a:xfrm>
            <a:prstGeom prst="rect">
              <a:avLst/>
            </a:prstGeom>
          </p:spPr>
          <p:txBody>
            <a:bodyPr lIns="50800" tIns="50800" rIns="50800" bIns="50800" rtlCol="0" anchor="ctr"/>
            <a:lstStyle/>
            <a:p>
              <a:pPr algn="ctr">
                <a:lnSpc>
                  <a:spcPts val="2519"/>
                </a:lnSpc>
              </a:pPr>
              <a:endParaRPr/>
            </a:p>
          </p:txBody>
        </p:sp>
      </p:grpSp>
      <p:graphicFrame>
        <p:nvGraphicFramePr>
          <p:cNvPr id="5" name="Table 5"/>
          <p:cNvGraphicFramePr>
            <a:graphicFrameLocks noGrp="1"/>
          </p:cNvGraphicFramePr>
          <p:nvPr/>
        </p:nvGraphicFramePr>
        <p:xfrm>
          <a:off x="1028700" y="3565970"/>
          <a:ext cx="16076131" cy="5692330"/>
        </p:xfrm>
        <a:graphic>
          <a:graphicData uri="http://schemas.openxmlformats.org/drawingml/2006/table">
            <a:tbl>
              <a:tblPr/>
              <a:tblGrid>
                <a:gridCol w="2631650">
                  <a:extLst>
                    <a:ext uri="{9D8B030D-6E8A-4147-A177-3AD203B41FA5}">
                      <a16:colId xmlns:a16="http://schemas.microsoft.com/office/drawing/2014/main" val="20000"/>
                    </a:ext>
                  </a:extLst>
                </a:gridCol>
                <a:gridCol w="9769914">
                  <a:extLst>
                    <a:ext uri="{9D8B030D-6E8A-4147-A177-3AD203B41FA5}">
                      <a16:colId xmlns:a16="http://schemas.microsoft.com/office/drawing/2014/main" val="20001"/>
                    </a:ext>
                  </a:extLst>
                </a:gridCol>
                <a:gridCol w="3674567">
                  <a:extLst>
                    <a:ext uri="{9D8B030D-6E8A-4147-A177-3AD203B41FA5}">
                      <a16:colId xmlns:a16="http://schemas.microsoft.com/office/drawing/2014/main" val="20002"/>
                    </a:ext>
                  </a:extLst>
                </a:gridCol>
              </a:tblGrid>
              <a:tr h="1052464">
                <a:tc>
                  <a:txBody>
                    <a:bodyPr/>
                    <a:lstStyle/>
                    <a:p>
                      <a:pPr algn="ctr">
                        <a:lnSpc>
                          <a:spcPts val="2659"/>
                        </a:lnSpc>
                        <a:defRPr/>
                      </a:pPr>
                      <a:r>
                        <a:rPr lang="en-US" sz="1899">
                          <a:solidFill>
                            <a:srgbClr val="000000"/>
                          </a:solidFill>
                          <a:latin typeface="Poppins"/>
                          <a:ea typeface="Poppins"/>
                          <a:cs typeface="Poppins"/>
                          <a:sym typeface="Poppins"/>
                        </a:rPr>
                        <a:t>Recording</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b="1">
                          <a:solidFill>
                            <a:srgbClr val="000000"/>
                          </a:solidFill>
                          <a:latin typeface="Poppins Bold"/>
                          <a:ea typeface="Poppins Bold"/>
                          <a:cs typeface="Poppins Bold"/>
                          <a:sym typeface="Poppins Bold"/>
                        </a:rPr>
                        <a:t>(If applicable) The raw video will be saved in the client folder.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Marketing</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05764">
                <a:tc>
                  <a:txBody>
                    <a:bodyPr/>
                    <a:lstStyle/>
                    <a:p>
                      <a:pPr algn="ctr">
                        <a:lnSpc>
                          <a:spcPts val="2659"/>
                        </a:lnSpc>
                        <a:defRPr/>
                      </a:pPr>
                      <a:r>
                        <a:rPr lang="en-US" sz="1899">
                          <a:solidFill>
                            <a:srgbClr val="000000"/>
                          </a:solidFill>
                          <a:latin typeface="Poppins"/>
                          <a:ea typeface="Poppins"/>
                          <a:cs typeface="Poppins"/>
                          <a:sym typeface="Poppins"/>
                        </a:rPr>
                        <a:t>Post Editing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The marketing team will edit the Long Form Video with Slide overlays.  The video will be sent to the Account Lead to select the TimeStamps for where to place the overlayed slides or copy.  Upon Request we can slice the presentation into Video Shorts. Please see example:</a:t>
                      </a:r>
                      <a:r>
                        <a:rPr lang="en-US" sz="1899" u="sng">
                          <a:solidFill>
                            <a:srgbClr val="000000"/>
                          </a:solidFill>
                          <a:latin typeface="Poppins"/>
                          <a:ea typeface="Poppins"/>
                          <a:cs typeface="Poppins"/>
                          <a:sym typeface="Poppins"/>
                          <a:hlinkClick r:id="rId2" tooltip="https://preview.mailerlite.io/preview/1159002/sites/136046334543136232/rakovina"/>
                        </a:rPr>
                        <a:t> https://preview.mailerlite.com/t8i5f2q2g6 </a:t>
                      </a:r>
                      <a:endParaRPr lang="en-US" sz="1100"/>
                    </a:p>
                    <a:p>
                      <a:pPr algn="l">
                        <a:lnSpc>
                          <a:spcPts val="2659"/>
                        </a:lnSpc>
                      </a:pPr>
                      <a:endParaRPr lang="en-US" sz="1100"/>
                    </a:p>
                    <a:p>
                      <a:pPr algn="l">
                        <a:lnSpc>
                          <a:spcPts val="2659"/>
                        </a:lnSpc>
                      </a:pPr>
                      <a:r>
                        <a:rPr lang="en-US" sz="1899">
                          <a:solidFill>
                            <a:srgbClr val="000000"/>
                          </a:solidFill>
                          <a:latin typeface="Poppins"/>
                          <a:ea typeface="Poppins"/>
                          <a:cs typeface="Poppins"/>
                          <a:sym typeface="Poppins"/>
                        </a:rPr>
                        <a:t>Turn Around time is:  48 hours. This is a consideration for the complete campaign timeline. </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Account Lead &amp; Marketing</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34102">
                <a:tc>
                  <a:txBody>
                    <a:bodyPr/>
                    <a:lstStyle/>
                    <a:p>
                      <a:pPr algn="ctr">
                        <a:lnSpc>
                          <a:spcPts val="2659"/>
                        </a:lnSpc>
                        <a:defRPr/>
                      </a:pPr>
                      <a:r>
                        <a:rPr lang="en-US" sz="1899">
                          <a:solidFill>
                            <a:srgbClr val="000000"/>
                          </a:solidFill>
                          <a:latin typeface="Poppins"/>
                          <a:ea typeface="Poppins"/>
                          <a:cs typeface="Poppins"/>
                          <a:sym typeface="Poppins"/>
                        </a:rPr>
                        <a:t>On Demand Video</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On-Demand Video (Long or Shorts) are placed on custom event landing page</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Marketing</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6" name="Group 6"/>
          <p:cNvGrpSpPr/>
          <p:nvPr/>
        </p:nvGrpSpPr>
        <p:grpSpPr>
          <a:xfrm>
            <a:off x="1028700" y="3128128"/>
            <a:ext cx="2957990" cy="262362"/>
            <a:chOff x="0" y="0"/>
            <a:chExt cx="779059" cy="69099"/>
          </a:xfrm>
        </p:grpSpPr>
        <p:sp>
          <p:nvSpPr>
            <p:cNvPr id="7" name="Freeform 7"/>
            <p:cNvSpPr/>
            <p:nvPr/>
          </p:nvSpPr>
          <p:spPr>
            <a:xfrm>
              <a:off x="0" y="0"/>
              <a:ext cx="779059" cy="69099"/>
            </a:xfrm>
            <a:custGeom>
              <a:avLst/>
              <a:gdLst/>
              <a:ahLst/>
              <a:cxnLst/>
              <a:rect l="l" t="t" r="r" b="b"/>
              <a:pathLst>
                <a:path w="779059" h="69099">
                  <a:moveTo>
                    <a:pt x="0" y="0"/>
                  </a:moveTo>
                  <a:lnTo>
                    <a:pt x="779059" y="0"/>
                  </a:lnTo>
                  <a:lnTo>
                    <a:pt x="779059" y="69099"/>
                  </a:lnTo>
                  <a:lnTo>
                    <a:pt x="0" y="69099"/>
                  </a:lnTo>
                  <a:close/>
                </a:path>
              </a:pathLst>
            </a:custGeom>
            <a:solidFill>
              <a:srgbClr val="FCC730"/>
            </a:solidFill>
          </p:spPr>
          <p:txBody>
            <a:bodyPr/>
            <a:lstStyle/>
            <a:p>
              <a:endParaRPr lang="en-US"/>
            </a:p>
          </p:txBody>
        </p:sp>
        <p:sp>
          <p:nvSpPr>
            <p:cNvPr id="8" name="TextBox 8"/>
            <p:cNvSpPr txBox="1"/>
            <p:nvPr/>
          </p:nvSpPr>
          <p:spPr>
            <a:xfrm>
              <a:off x="0" y="-19050"/>
              <a:ext cx="779059" cy="88149"/>
            </a:xfrm>
            <a:prstGeom prst="rect">
              <a:avLst/>
            </a:prstGeom>
          </p:spPr>
          <p:txBody>
            <a:bodyPr lIns="50800" tIns="50800" rIns="50800" bIns="50800" rtlCol="0" anchor="ctr"/>
            <a:lstStyle/>
            <a:p>
              <a:pPr algn="ctr">
                <a:lnSpc>
                  <a:spcPts val="2519"/>
                </a:lnSpc>
              </a:pPr>
              <a:endParaRPr/>
            </a:p>
          </p:txBody>
        </p:sp>
      </p:grpSp>
      <p:sp>
        <p:nvSpPr>
          <p:cNvPr id="9" name="TextBox 9"/>
          <p:cNvSpPr txBox="1"/>
          <p:nvPr/>
        </p:nvSpPr>
        <p:spPr>
          <a:xfrm>
            <a:off x="1028700" y="2581025"/>
            <a:ext cx="15336951" cy="896620"/>
          </a:xfrm>
          <a:prstGeom prst="rect">
            <a:avLst/>
          </a:prstGeom>
        </p:spPr>
        <p:txBody>
          <a:bodyPr lIns="0" tIns="0" rIns="0" bIns="0" rtlCol="0" anchor="t">
            <a:spAutoFit/>
          </a:bodyPr>
          <a:lstStyle/>
          <a:p>
            <a:pPr algn="l">
              <a:lnSpc>
                <a:spcPts val="3499"/>
              </a:lnSpc>
            </a:pPr>
            <a:endParaRPr/>
          </a:p>
          <a:p>
            <a:pPr algn="l">
              <a:lnSpc>
                <a:spcPts val="3499"/>
              </a:lnSpc>
            </a:pPr>
            <a:r>
              <a:rPr lang="en-US" sz="2799">
                <a:solidFill>
                  <a:srgbClr val="424240"/>
                </a:solidFill>
                <a:latin typeface="Poppins"/>
                <a:ea typeface="Poppins"/>
                <a:cs typeface="Poppins"/>
                <a:sym typeface="Poppins"/>
              </a:rPr>
              <a:t>TO CONSIDER</a:t>
            </a:r>
          </a:p>
        </p:txBody>
      </p:sp>
      <p:sp>
        <p:nvSpPr>
          <p:cNvPr id="10" name="TextBox 10"/>
          <p:cNvSpPr txBox="1"/>
          <p:nvPr/>
        </p:nvSpPr>
        <p:spPr>
          <a:xfrm>
            <a:off x="406614" y="650790"/>
            <a:ext cx="9714753" cy="1455415"/>
          </a:xfrm>
          <a:prstGeom prst="rect">
            <a:avLst/>
          </a:prstGeom>
        </p:spPr>
        <p:txBody>
          <a:bodyPr lIns="0" tIns="0" rIns="0" bIns="0" rtlCol="0" anchor="t">
            <a:spAutoFit/>
          </a:bodyPr>
          <a:lstStyle/>
          <a:p>
            <a:pPr algn="l">
              <a:lnSpc>
                <a:spcPts val="10559"/>
              </a:lnSpc>
            </a:pPr>
            <a:r>
              <a:rPr lang="en-US" sz="9599">
                <a:solidFill>
                  <a:srgbClr val="000000"/>
                </a:solidFill>
                <a:latin typeface="Poppins"/>
                <a:ea typeface="Poppins"/>
                <a:cs typeface="Poppins"/>
                <a:sym typeface="Poppins"/>
              </a:rPr>
              <a:t>POST EVENT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28700" y="3329162"/>
          <a:ext cx="10423004" cy="5856524"/>
        </p:xfrm>
        <a:graphic>
          <a:graphicData uri="http://schemas.openxmlformats.org/drawingml/2006/table">
            <a:tbl>
              <a:tblPr/>
              <a:tblGrid>
                <a:gridCol w="1903018">
                  <a:extLst>
                    <a:ext uri="{9D8B030D-6E8A-4147-A177-3AD203B41FA5}">
                      <a16:colId xmlns:a16="http://schemas.microsoft.com/office/drawing/2014/main" val="20000"/>
                    </a:ext>
                  </a:extLst>
                </a:gridCol>
                <a:gridCol w="8519986">
                  <a:extLst>
                    <a:ext uri="{9D8B030D-6E8A-4147-A177-3AD203B41FA5}">
                      <a16:colId xmlns:a16="http://schemas.microsoft.com/office/drawing/2014/main" val="20001"/>
                    </a:ext>
                  </a:extLst>
                </a:gridCol>
              </a:tblGrid>
              <a:tr h="3402042">
                <a:tc>
                  <a:txBody>
                    <a:bodyPr/>
                    <a:lstStyle/>
                    <a:p>
                      <a:pPr algn="ctr">
                        <a:lnSpc>
                          <a:spcPts val="2659"/>
                        </a:lnSpc>
                        <a:defRPr/>
                      </a:pPr>
                      <a:r>
                        <a:rPr lang="en-US" sz="1899">
                          <a:solidFill>
                            <a:srgbClr val="000000"/>
                          </a:solidFill>
                          <a:latin typeface="Poppins"/>
                          <a:ea typeface="Poppins"/>
                          <a:cs typeface="Poppins"/>
                          <a:sym typeface="Poppins"/>
                        </a:rPr>
                        <a:t>PRA COMMS</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b="1">
                          <a:solidFill>
                            <a:srgbClr val="000000"/>
                          </a:solidFill>
                          <a:latin typeface="Poppins Bold"/>
                          <a:ea typeface="Poppins Bold"/>
                          <a:cs typeface="Poppins Bold"/>
                          <a:sym typeface="Poppins Bold"/>
                        </a:rPr>
                        <a:t>Included Email, social and custom landing page for registration and on-demand:  </a:t>
                      </a:r>
                      <a:endParaRPr lang="en-US" sz="1100"/>
                    </a:p>
                    <a:p>
                      <a:pPr algn="l">
                        <a:lnSpc>
                          <a:spcPts val="2659"/>
                        </a:lnSpc>
                      </a:pPr>
                      <a:endParaRPr lang="en-US" sz="1100"/>
                    </a:p>
                    <a:p>
                      <a:pPr algn="l">
                        <a:lnSpc>
                          <a:spcPts val="2659"/>
                        </a:lnSpc>
                      </a:pPr>
                      <a:r>
                        <a:rPr lang="en-US" sz="1899">
                          <a:solidFill>
                            <a:srgbClr val="000000"/>
                          </a:solidFill>
                          <a:latin typeface="Poppins"/>
                          <a:ea typeface="Poppins"/>
                          <a:cs typeface="Poppins"/>
                          <a:sym typeface="Poppins"/>
                        </a:rPr>
                        <a:t>Branded Emails (</a:t>
                      </a:r>
                      <a:r>
                        <a:rPr lang="en-US" sz="1899" u="sng">
                          <a:solidFill>
                            <a:srgbClr val="000000"/>
                          </a:solidFill>
                          <a:latin typeface="Poppins"/>
                          <a:ea typeface="Poppins"/>
                          <a:cs typeface="Poppins"/>
                          <a:sym typeface="Poppins"/>
                          <a:hlinkClick r:id="rId2" tooltip="https://preview.mailerlite.com/t8i5f2q2g6"/>
                        </a:rPr>
                        <a:t>Pre</a:t>
                      </a:r>
                      <a:r>
                        <a:rPr lang="en-US" sz="1899">
                          <a:solidFill>
                            <a:srgbClr val="000000"/>
                          </a:solidFill>
                          <a:latin typeface="Poppins"/>
                          <a:ea typeface="Poppins"/>
                          <a:cs typeface="Poppins"/>
                          <a:sym typeface="Poppins"/>
                        </a:rPr>
                        <a:t>, </a:t>
                      </a:r>
                      <a:r>
                        <a:rPr lang="en-US" sz="1899" u="sng">
                          <a:solidFill>
                            <a:srgbClr val="000000"/>
                          </a:solidFill>
                          <a:latin typeface="Poppins"/>
                          <a:ea typeface="Poppins"/>
                          <a:cs typeface="Poppins"/>
                          <a:sym typeface="Poppins"/>
                          <a:hlinkClick r:id="rId3" tooltip="https://preview.mailerlite.com/o5t0n0p3n6"/>
                        </a:rPr>
                        <a:t>Post</a:t>
                      </a:r>
                      <a:r>
                        <a:rPr lang="en-US" sz="1899">
                          <a:solidFill>
                            <a:srgbClr val="000000"/>
                          </a:solidFill>
                          <a:latin typeface="Poppins"/>
                          <a:ea typeface="Poppins"/>
                          <a:cs typeface="Poppins"/>
                          <a:sym typeface="Poppins"/>
                        </a:rPr>
                        <a:t>, </a:t>
                      </a:r>
                      <a:r>
                        <a:rPr lang="en-US" sz="1899" u="sng">
                          <a:solidFill>
                            <a:srgbClr val="000000"/>
                          </a:solidFill>
                          <a:latin typeface="Poppins"/>
                          <a:ea typeface="Poppins"/>
                          <a:cs typeface="Poppins"/>
                          <a:sym typeface="Poppins"/>
                          <a:hlinkClick r:id="rId4" tooltip="https://preview.mailerlite.com/b7z0i2s5b9"/>
                        </a:rPr>
                        <a:t>On-Demand</a:t>
                      </a:r>
                      <a:r>
                        <a:rPr lang="en-US" sz="1899">
                          <a:solidFill>
                            <a:srgbClr val="000000"/>
                          </a:solidFill>
                          <a:latin typeface="Poppins"/>
                          <a:ea typeface="Poppins"/>
                          <a:cs typeface="Poppins"/>
                          <a:sym typeface="Poppins"/>
                        </a:rPr>
                        <a:t> Email Example)</a:t>
                      </a:r>
                    </a:p>
                    <a:p>
                      <a:pPr algn="l">
                        <a:lnSpc>
                          <a:spcPts val="2659"/>
                        </a:lnSpc>
                      </a:pPr>
                      <a:r>
                        <a:rPr lang="en-US" sz="1899">
                          <a:solidFill>
                            <a:srgbClr val="000000"/>
                          </a:solidFill>
                          <a:latin typeface="Poppins"/>
                          <a:ea typeface="Poppins"/>
                          <a:cs typeface="Poppins"/>
                          <a:sym typeface="Poppins"/>
                        </a:rPr>
                        <a:t>-Branded Landing Page for Registration (</a:t>
                      </a:r>
                      <a:r>
                        <a:rPr lang="en-US" sz="1899" u="sng">
                          <a:solidFill>
                            <a:srgbClr val="000000"/>
                          </a:solidFill>
                          <a:latin typeface="Poppins"/>
                          <a:ea typeface="Poppins"/>
                          <a:cs typeface="Poppins"/>
                          <a:sym typeface="Poppins"/>
                          <a:hlinkClick r:id="rId5" tooltip="https://irlabs.ca/events/pre-event-example"/>
                        </a:rPr>
                        <a:t>Pre</a:t>
                      </a:r>
                      <a:r>
                        <a:rPr lang="en-US" sz="1899">
                          <a:solidFill>
                            <a:srgbClr val="000000"/>
                          </a:solidFill>
                          <a:latin typeface="Poppins"/>
                          <a:ea typeface="Poppins"/>
                          <a:cs typeface="Poppins"/>
                          <a:sym typeface="Poppins"/>
                        </a:rPr>
                        <a:t>, </a:t>
                      </a:r>
                      <a:r>
                        <a:rPr lang="en-US" sz="1899" u="sng">
                          <a:solidFill>
                            <a:srgbClr val="000000"/>
                          </a:solidFill>
                          <a:latin typeface="Poppins"/>
                          <a:ea typeface="Poppins"/>
                          <a:cs typeface="Poppins"/>
                          <a:sym typeface="Poppins"/>
                          <a:hlinkClick r:id="rId6" tooltip="https://irlabs.ca/events/navigatingthemedia/"/>
                        </a:rPr>
                        <a:t>Post</a:t>
                      </a:r>
                      <a:r>
                        <a:rPr lang="en-US" sz="1899">
                          <a:solidFill>
                            <a:srgbClr val="000000"/>
                          </a:solidFill>
                          <a:latin typeface="Poppins"/>
                          <a:ea typeface="Poppins"/>
                          <a:cs typeface="Poppins"/>
                          <a:sym typeface="Poppins"/>
                        </a:rPr>
                        <a:t> Example)</a:t>
                      </a:r>
                    </a:p>
                    <a:p>
                      <a:pPr algn="l">
                        <a:lnSpc>
                          <a:spcPts val="2659"/>
                        </a:lnSpc>
                      </a:pPr>
                      <a:r>
                        <a:rPr lang="en-US" sz="1899">
                          <a:solidFill>
                            <a:srgbClr val="000000"/>
                          </a:solidFill>
                          <a:latin typeface="Poppins"/>
                          <a:ea typeface="Poppins"/>
                          <a:cs typeface="Poppins"/>
                          <a:sym typeface="Poppins"/>
                        </a:rPr>
                        <a:t>-4 Pre-Promotional Posts (2 for AAIR &amp; 2 for client)</a:t>
                      </a:r>
                    </a:p>
                    <a:p>
                      <a:pPr algn="l">
                        <a:lnSpc>
                          <a:spcPts val="2659"/>
                        </a:lnSpc>
                      </a:pPr>
                      <a:r>
                        <a:rPr lang="en-US" sz="1899">
                          <a:solidFill>
                            <a:srgbClr val="000000"/>
                          </a:solidFill>
                          <a:latin typeface="Poppins"/>
                          <a:ea typeface="Poppins"/>
                          <a:cs typeface="Poppins"/>
                          <a:sym typeface="Poppins"/>
                        </a:rPr>
                        <a:t>-Turn Recording into Shorts for Post-Promotion Posts (</a:t>
                      </a:r>
                      <a:r>
                        <a:rPr lang="en-US" sz="1899" u="sng">
                          <a:solidFill>
                            <a:srgbClr val="000000"/>
                          </a:solidFill>
                          <a:latin typeface="Poppins"/>
                          <a:ea typeface="Poppins"/>
                          <a:cs typeface="Poppins"/>
                          <a:sym typeface="Poppins"/>
                          <a:hlinkClick r:id="rId7" tooltip="https://www.youtube.com/playlist?list=PLcwnKmO4woPzF2QrQSVMZ5yEShSDfcrB0"/>
                        </a:rPr>
                        <a:t>YouTube Playlist</a:t>
                      </a:r>
                      <a:r>
                        <a:rPr lang="en-US" sz="1899">
                          <a:solidFill>
                            <a:srgbClr val="000000"/>
                          </a:solidFill>
                          <a:latin typeface="Poppins"/>
                          <a:ea typeface="Poppins"/>
                          <a:cs typeface="Poppins"/>
                          <a:sym typeface="Poppins"/>
                        </a:rPr>
                        <a:t> Example)</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95026">
                <a:tc>
                  <a:txBody>
                    <a:bodyPr/>
                    <a:lstStyle/>
                    <a:p>
                      <a:pPr algn="ctr">
                        <a:lnSpc>
                          <a:spcPts val="2659"/>
                        </a:lnSpc>
                        <a:defRPr/>
                      </a:pPr>
                      <a:r>
                        <a:rPr lang="en-US" sz="1899">
                          <a:solidFill>
                            <a:srgbClr val="000000"/>
                          </a:solidFill>
                          <a:latin typeface="Poppins"/>
                          <a:ea typeface="Poppins"/>
                          <a:cs typeface="Poppins"/>
                          <a:sym typeface="Poppins"/>
                        </a:rPr>
                        <a:t>Stardust</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Included:  </a:t>
                      </a:r>
                      <a:r>
                        <a:rPr lang="en-US" sz="1899" u="sng">
                          <a:solidFill>
                            <a:srgbClr val="000000"/>
                          </a:solidFill>
                          <a:latin typeface="Poppins"/>
                          <a:ea typeface="Poppins"/>
                          <a:cs typeface="Poppins"/>
                          <a:sym typeface="Poppins"/>
                          <a:hlinkClick r:id="rId8" tooltip="https://preview.mailerlite.io/preview/1159002/sites/136046352091055867/stardust-power-cocktail-event"/>
                        </a:rPr>
                        <a:t>Registration Landing page</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59456">
                <a:tc>
                  <a:txBody>
                    <a:bodyPr/>
                    <a:lstStyle/>
                    <a:p>
                      <a:pPr algn="ctr">
                        <a:lnSpc>
                          <a:spcPts val="2659"/>
                        </a:lnSpc>
                        <a:defRPr/>
                      </a:pPr>
                      <a:r>
                        <a:rPr lang="en-US" sz="1899">
                          <a:solidFill>
                            <a:srgbClr val="000000"/>
                          </a:solidFill>
                          <a:latin typeface="Poppins"/>
                          <a:ea typeface="Poppins"/>
                          <a:cs typeface="Poppins"/>
                          <a:sym typeface="Poppins"/>
                        </a:rPr>
                        <a:t>WIMBC</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Included: </a:t>
                      </a:r>
                      <a:r>
                        <a:rPr lang="en-US" sz="1899" u="sng">
                          <a:solidFill>
                            <a:srgbClr val="000000"/>
                          </a:solidFill>
                          <a:latin typeface="Poppins"/>
                          <a:ea typeface="Poppins"/>
                          <a:cs typeface="Poppins"/>
                          <a:sym typeface="Poppins"/>
                          <a:hlinkClick r:id="rId9" tooltip="https://preview.mailerlite.io/preview/1159002/sites/136046379554309364/wimbc-webinar"/>
                        </a:rPr>
                        <a:t>Branded landing page.</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3" name="Group 3"/>
          <p:cNvGrpSpPr/>
          <p:nvPr/>
        </p:nvGrpSpPr>
        <p:grpSpPr>
          <a:xfrm>
            <a:off x="1028700" y="2702363"/>
            <a:ext cx="3620824" cy="262362"/>
            <a:chOff x="0" y="0"/>
            <a:chExt cx="953633" cy="69099"/>
          </a:xfrm>
        </p:grpSpPr>
        <p:sp>
          <p:nvSpPr>
            <p:cNvPr id="4" name="Freeform 4"/>
            <p:cNvSpPr/>
            <p:nvPr/>
          </p:nvSpPr>
          <p:spPr>
            <a:xfrm>
              <a:off x="0" y="0"/>
              <a:ext cx="953633" cy="69099"/>
            </a:xfrm>
            <a:custGeom>
              <a:avLst/>
              <a:gdLst/>
              <a:ahLst/>
              <a:cxnLst/>
              <a:rect l="l" t="t" r="r" b="b"/>
              <a:pathLst>
                <a:path w="953633" h="69099">
                  <a:moveTo>
                    <a:pt x="0" y="0"/>
                  </a:moveTo>
                  <a:lnTo>
                    <a:pt x="953633" y="0"/>
                  </a:lnTo>
                  <a:lnTo>
                    <a:pt x="953633" y="69099"/>
                  </a:lnTo>
                  <a:lnTo>
                    <a:pt x="0" y="69099"/>
                  </a:lnTo>
                  <a:close/>
                </a:path>
              </a:pathLst>
            </a:custGeom>
            <a:solidFill>
              <a:srgbClr val="FCC730"/>
            </a:solidFill>
          </p:spPr>
          <p:txBody>
            <a:bodyPr/>
            <a:lstStyle/>
            <a:p>
              <a:endParaRPr lang="en-US"/>
            </a:p>
          </p:txBody>
        </p:sp>
        <p:sp>
          <p:nvSpPr>
            <p:cNvPr id="5" name="TextBox 5"/>
            <p:cNvSpPr txBox="1"/>
            <p:nvPr/>
          </p:nvSpPr>
          <p:spPr>
            <a:xfrm>
              <a:off x="0" y="-19050"/>
              <a:ext cx="953633" cy="88149"/>
            </a:xfrm>
            <a:prstGeom prst="rect">
              <a:avLst/>
            </a:prstGeom>
          </p:spPr>
          <p:txBody>
            <a:bodyPr lIns="50800" tIns="50800" rIns="50800" bIns="50800" rtlCol="0" anchor="ctr"/>
            <a:lstStyle/>
            <a:p>
              <a:pPr algn="ctr">
                <a:lnSpc>
                  <a:spcPts val="2519"/>
                </a:lnSpc>
              </a:pPr>
              <a:endParaRPr/>
            </a:p>
          </p:txBody>
        </p:sp>
      </p:grpSp>
      <p:sp>
        <p:nvSpPr>
          <p:cNvPr id="6" name="Freeform 6"/>
          <p:cNvSpPr/>
          <p:nvPr/>
        </p:nvSpPr>
        <p:spPr>
          <a:xfrm>
            <a:off x="12438841" y="0"/>
            <a:ext cx="5849159" cy="10287000"/>
          </a:xfrm>
          <a:custGeom>
            <a:avLst/>
            <a:gdLst/>
            <a:ahLst/>
            <a:cxnLst/>
            <a:rect l="l" t="t" r="r" b="b"/>
            <a:pathLst>
              <a:path w="5849159" h="10287000">
                <a:moveTo>
                  <a:pt x="0" y="0"/>
                </a:moveTo>
                <a:lnTo>
                  <a:pt x="5849159" y="0"/>
                </a:lnTo>
                <a:lnTo>
                  <a:pt x="5849159" y="10287000"/>
                </a:lnTo>
                <a:lnTo>
                  <a:pt x="0" y="10287000"/>
                </a:lnTo>
                <a:lnTo>
                  <a:pt x="0" y="0"/>
                </a:lnTo>
                <a:close/>
              </a:path>
            </a:pathLst>
          </a:custGeom>
          <a:blipFill>
            <a:blip r:embed="rId10"/>
            <a:stretch>
              <a:fillRect l="-81247" r="-81247"/>
            </a:stretch>
          </a:blipFill>
        </p:spPr>
        <p:txBody>
          <a:bodyPr/>
          <a:lstStyle/>
          <a:p>
            <a:endParaRPr lang="en-US"/>
          </a:p>
        </p:txBody>
      </p:sp>
      <p:sp>
        <p:nvSpPr>
          <p:cNvPr id="7" name="TextBox 7"/>
          <p:cNvSpPr txBox="1"/>
          <p:nvPr/>
        </p:nvSpPr>
        <p:spPr>
          <a:xfrm>
            <a:off x="406614" y="650790"/>
            <a:ext cx="9714753" cy="1455415"/>
          </a:xfrm>
          <a:prstGeom prst="rect">
            <a:avLst/>
          </a:prstGeom>
        </p:spPr>
        <p:txBody>
          <a:bodyPr lIns="0" tIns="0" rIns="0" bIns="0" rtlCol="0" anchor="t">
            <a:spAutoFit/>
          </a:bodyPr>
          <a:lstStyle/>
          <a:p>
            <a:pPr algn="l">
              <a:lnSpc>
                <a:spcPts val="10559"/>
              </a:lnSpc>
            </a:pPr>
            <a:r>
              <a:rPr lang="en-US" sz="9599">
                <a:solidFill>
                  <a:srgbClr val="000000"/>
                </a:solidFill>
                <a:latin typeface="Poppins"/>
                <a:ea typeface="Poppins"/>
                <a:cs typeface="Poppins"/>
                <a:sym typeface="Poppins"/>
              </a:rPr>
              <a:t>EXAMPLES</a:t>
            </a:r>
          </a:p>
        </p:txBody>
      </p:sp>
      <p:sp>
        <p:nvSpPr>
          <p:cNvPr id="8" name="TextBox 8"/>
          <p:cNvSpPr txBox="1"/>
          <p:nvPr/>
        </p:nvSpPr>
        <p:spPr>
          <a:xfrm>
            <a:off x="1028700" y="2068105"/>
            <a:ext cx="15336951" cy="896620"/>
          </a:xfrm>
          <a:prstGeom prst="rect">
            <a:avLst/>
          </a:prstGeom>
        </p:spPr>
        <p:txBody>
          <a:bodyPr lIns="0" tIns="0" rIns="0" bIns="0" rtlCol="0" anchor="t">
            <a:spAutoFit/>
          </a:bodyPr>
          <a:lstStyle/>
          <a:p>
            <a:pPr algn="l">
              <a:lnSpc>
                <a:spcPts val="3499"/>
              </a:lnSpc>
            </a:pPr>
            <a:endParaRPr/>
          </a:p>
          <a:p>
            <a:pPr algn="l">
              <a:lnSpc>
                <a:spcPts val="3499"/>
              </a:lnSpc>
            </a:pPr>
            <a:r>
              <a:rPr lang="en-US" sz="2799">
                <a:solidFill>
                  <a:srgbClr val="424240"/>
                </a:solidFill>
                <a:latin typeface="Poppins"/>
                <a:ea typeface="Poppins"/>
                <a:cs typeface="Poppins"/>
                <a:sym typeface="Poppins"/>
              </a:rPr>
              <a:t>PAST CAMPAIGNS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276512868"/>
              </p:ext>
            </p:extLst>
          </p:nvPr>
        </p:nvGraphicFramePr>
        <p:xfrm>
          <a:off x="1028700" y="2970727"/>
          <a:ext cx="16623921" cy="6882702"/>
        </p:xfrm>
        <a:graphic>
          <a:graphicData uri="http://schemas.openxmlformats.org/drawingml/2006/table">
            <a:tbl>
              <a:tblPr/>
              <a:tblGrid>
                <a:gridCol w="2667420">
                  <a:extLst>
                    <a:ext uri="{9D8B030D-6E8A-4147-A177-3AD203B41FA5}">
                      <a16:colId xmlns:a16="http://schemas.microsoft.com/office/drawing/2014/main" val="20000"/>
                    </a:ext>
                  </a:extLst>
                </a:gridCol>
                <a:gridCol w="13956501">
                  <a:extLst>
                    <a:ext uri="{9D8B030D-6E8A-4147-A177-3AD203B41FA5}">
                      <a16:colId xmlns:a16="http://schemas.microsoft.com/office/drawing/2014/main" val="20001"/>
                    </a:ext>
                  </a:extLst>
                </a:gridCol>
              </a:tblGrid>
              <a:tr h="6877050">
                <a:tc>
                  <a:txBody>
                    <a:bodyPr/>
                    <a:lstStyle/>
                    <a:p>
                      <a:pPr algn="ctr">
                        <a:lnSpc>
                          <a:spcPts val="2659"/>
                        </a:lnSpc>
                        <a:defRPr/>
                      </a:pPr>
                      <a:r>
                        <a:rPr lang="en-US" sz="1899">
                          <a:solidFill>
                            <a:srgbClr val="000000"/>
                          </a:solidFill>
                          <a:latin typeface="Poppins"/>
                          <a:ea typeface="Poppins"/>
                          <a:cs typeface="Poppins"/>
                          <a:sym typeface="Poppins"/>
                        </a:rPr>
                        <a:t>Case Study</a:t>
                      </a:r>
                      <a:endParaRPr lang="en-US" sz="1100"/>
                    </a:p>
                    <a:p>
                      <a:pPr algn="ctr">
                        <a:lnSpc>
                          <a:spcPts val="2659"/>
                        </a:lnSpc>
                      </a:pPr>
                      <a:r>
                        <a:rPr lang="en-US" sz="1899">
                          <a:solidFill>
                            <a:srgbClr val="000000"/>
                          </a:solidFill>
                          <a:latin typeface="Poppins"/>
                          <a:ea typeface="Poppins"/>
                          <a:cs typeface="Poppins"/>
                          <a:sym typeface="Poppins"/>
                        </a:rPr>
                        <a:t>Stardust Power</a:t>
                      </a:r>
                    </a:p>
                    <a:p>
                      <a:pPr algn="ctr">
                        <a:lnSpc>
                          <a:spcPts val="2659"/>
                        </a:lnSpc>
                      </a:pPr>
                      <a:r>
                        <a:rPr lang="en-US" sz="1899">
                          <a:solidFill>
                            <a:srgbClr val="000000"/>
                          </a:solidFill>
                          <a:latin typeface="Poppins"/>
                          <a:ea typeface="Poppins"/>
                          <a:cs typeface="Poppins"/>
                          <a:sym typeface="Poppins"/>
                        </a:rPr>
                        <a:t>(CONFIDENTIAL)</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b="1" dirty="0">
                          <a:solidFill>
                            <a:srgbClr val="000000"/>
                          </a:solidFill>
                          <a:latin typeface="Poppins Bold"/>
                          <a:ea typeface="Poppins Bold"/>
                          <a:cs typeface="Poppins Bold"/>
                          <a:sym typeface="Poppins Bold"/>
                        </a:rPr>
                        <a:t>Emails for NASDAQ Opening Bell Ceremony:</a:t>
                      </a:r>
                      <a:endParaRPr lang="en-US" sz="1100" dirty="0"/>
                    </a:p>
                    <a:p>
                      <a:pPr marL="410208" lvl="1" indent="-205104" algn="l">
                        <a:lnSpc>
                          <a:spcPts val="2659"/>
                        </a:lnSpc>
                        <a:buFont typeface="Arial"/>
                        <a:buChar char="•"/>
                      </a:pPr>
                      <a:r>
                        <a:rPr lang="en-US" sz="1899" b="1" u="sng" dirty="0">
                          <a:solidFill>
                            <a:srgbClr val="000000"/>
                          </a:solidFill>
                          <a:latin typeface="Poppins Bold"/>
                          <a:ea typeface="Poppins Bold"/>
                          <a:cs typeface="Poppins Bold"/>
                          <a:sym typeface="Poppins Bold"/>
                          <a:hlinkClick r:id="rId2" tooltip="https://preview.mailerlite.com/g9v0i1h9f8"/>
                        </a:rPr>
                        <a:t>Invite</a:t>
                      </a:r>
                    </a:p>
                    <a:p>
                      <a:pPr marL="410208" lvl="1" indent="-205104" algn="l">
                        <a:lnSpc>
                          <a:spcPts val="2659"/>
                        </a:lnSpc>
                        <a:buFont typeface="Arial"/>
                        <a:buChar char="•"/>
                      </a:pPr>
                      <a:r>
                        <a:rPr lang="en-US" sz="1899" b="1" u="sng" dirty="0">
                          <a:solidFill>
                            <a:srgbClr val="000000"/>
                          </a:solidFill>
                          <a:latin typeface="Poppins Bold"/>
                          <a:ea typeface="Poppins Bold"/>
                          <a:cs typeface="Poppins Bold"/>
                          <a:sym typeface="Poppins Bold"/>
                          <a:hlinkClick r:id="rId3" tooltip="https://preview.mailerlite.com/c5x4e8l1j4"/>
                        </a:rPr>
                        <a:t>Reminder</a:t>
                      </a:r>
                      <a:r>
                        <a:rPr lang="en-US" sz="1899" b="1" dirty="0">
                          <a:solidFill>
                            <a:srgbClr val="000000"/>
                          </a:solidFill>
                          <a:latin typeface="Poppins Bold"/>
                          <a:ea typeface="Poppins Bold"/>
                          <a:cs typeface="Poppins Bold"/>
                          <a:sym typeface="Poppins Bold"/>
                        </a:rPr>
                        <a:t> - to those who didn't confirm on June 28, can resend on July 2</a:t>
                      </a:r>
                    </a:p>
                    <a:p>
                      <a:pPr marL="410208" lvl="1" indent="-205104" algn="l">
                        <a:lnSpc>
                          <a:spcPts val="2659"/>
                        </a:lnSpc>
                        <a:buFont typeface="Arial"/>
                        <a:buChar char="•"/>
                      </a:pPr>
                      <a:r>
                        <a:rPr lang="en-US" sz="1899" b="1" u="sng" dirty="0">
                          <a:solidFill>
                            <a:srgbClr val="000000"/>
                          </a:solidFill>
                          <a:latin typeface="Poppins Bold"/>
                          <a:ea typeface="Poppins Bold"/>
                          <a:cs typeface="Poppins Bold"/>
                          <a:sym typeface="Poppins Bold"/>
                          <a:hlinkClick r:id="rId4" tooltip="https://preview.mailerlite.com/t6k6w1w4g9"/>
                        </a:rPr>
                        <a:t>Confirmed</a:t>
                      </a:r>
                      <a:r>
                        <a:rPr lang="en-US" sz="1899" b="1" dirty="0">
                          <a:solidFill>
                            <a:srgbClr val="000000"/>
                          </a:solidFill>
                          <a:latin typeface="Poppins Bold"/>
                          <a:ea typeface="Poppins Bold"/>
                          <a:cs typeface="Poppins Bold"/>
                          <a:sym typeface="Poppins Bold"/>
                        </a:rPr>
                        <a:t> - Automatically</a:t>
                      </a:r>
                    </a:p>
                    <a:p>
                      <a:pPr marL="410208" lvl="1" indent="-205104" algn="l">
                        <a:lnSpc>
                          <a:spcPts val="2659"/>
                        </a:lnSpc>
                        <a:buFont typeface="Arial"/>
                        <a:buChar char="•"/>
                      </a:pPr>
                      <a:r>
                        <a:rPr lang="en-US" sz="1899" b="1" u="sng" dirty="0">
                          <a:solidFill>
                            <a:srgbClr val="000000"/>
                          </a:solidFill>
                          <a:latin typeface="Poppins Bold"/>
                          <a:ea typeface="Poppins Bold"/>
                          <a:cs typeface="Poppins Bold"/>
                          <a:sym typeface="Poppins Bold"/>
                          <a:hlinkClick r:id="rId5" tooltip="https://preview.mailerlite.com/p4e2l4z1t8"/>
                        </a:rPr>
                        <a:t>Reminder to those confirmed</a:t>
                      </a:r>
                      <a:r>
                        <a:rPr lang="en-US" sz="1899" b="1" dirty="0">
                          <a:solidFill>
                            <a:srgbClr val="000000"/>
                          </a:solidFill>
                          <a:latin typeface="Poppins Bold"/>
                          <a:ea typeface="Poppins Bold"/>
                          <a:cs typeface="Poppins Bold"/>
                          <a:sym typeface="Poppins Bold"/>
                        </a:rPr>
                        <a:t> - 3 days after confirmation (because they may confirm after June 28 or July 2, so with this delay, it ensures eve</a:t>
                      </a:r>
                      <a:r>
                        <a:rPr lang="en-US" sz="1899" b="1" u="none" dirty="0">
                          <a:solidFill>
                            <a:srgbClr val="000000"/>
                          </a:solidFill>
                          <a:latin typeface="Poppins Bold"/>
                          <a:ea typeface="Poppins Bold"/>
                          <a:cs typeface="Poppins Bold"/>
                          <a:sym typeface="Poppins Bold"/>
                        </a:rPr>
                        <a:t>r</a:t>
                      </a:r>
                      <a:r>
                        <a:rPr lang="en-US" sz="1899" b="1" dirty="0">
                          <a:solidFill>
                            <a:srgbClr val="000000"/>
                          </a:solidFill>
                          <a:latin typeface="Poppins Bold"/>
                          <a:ea typeface="Poppins Bold"/>
                          <a:cs typeface="Poppins Bold"/>
                          <a:sym typeface="Poppins Bold"/>
                        </a:rPr>
                        <a:t>yon</a:t>
                      </a:r>
                      <a:r>
                        <a:rPr lang="en-US" sz="1899" b="1" u="none" dirty="0">
                          <a:solidFill>
                            <a:srgbClr val="000000"/>
                          </a:solidFill>
                          <a:latin typeface="Poppins Bold"/>
                          <a:ea typeface="Poppins Bold"/>
                          <a:cs typeface="Poppins Bold"/>
                          <a:sym typeface="Poppins Bold"/>
                        </a:rPr>
                        <a:t>e</a:t>
                      </a:r>
                      <a:r>
                        <a:rPr lang="en-US" sz="1899" b="1" dirty="0">
                          <a:solidFill>
                            <a:srgbClr val="000000"/>
                          </a:solidFill>
                          <a:latin typeface="Poppins Bold"/>
                          <a:ea typeface="Poppins Bold"/>
                          <a:cs typeface="Poppins Bold"/>
                          <a:sym typeface="Poppins Bold"/>
                        </a:rPr>
                        <a:t> get</a:t>
                      </a:r>
                      <a:r>
                        <a:rPr lang="en-US" sz="1899" b="1" u="none" dirty="0">
                          <a:solidFill>
                            <a:srgbClr val="000000"/>
                          </a:solidFill>
                          <a:latin typeface="Poppins Bold"/>
                          <a:ea typeface="Poppins Bold"/>
                          <a:cs typeface="Poppins Bold"/>
                          <a:sym typeface="Poppins Bold"/>
                        </a:rPr>
                        <a:t>s</a:t>
                      </a:r>
                      <a:r>
                        <a:rPr lang="en-US" sz="1899" b="1" dirty="0">
                          <a:solidFill>
                            <a:srgbClr val="000000"/>
                          </a:solidFill>
                          <a:latin typeface="Poppins Bold"/>
                          <a:ea typeface="Poppins Bold"/>
                          <a:cs typeface="Poppins Bold"/>
                          <a:sym typeface="Poppins Bold"/>
                        </a:rPr>
                        <a:t> </a:t>
                      </a:r>
                      <a:r>
                        <a:rPr lang="en-US" sz="1899" b="1" u="none" dirty="0">
                          <a:solidFill>
                            <a:srgbClr val="000000"/>
                          </a:solidFill>
                          <a:latin typeface="Poppins Bold"/>
                          <a:ea typeface="Poppins Bold"/>
                          <a:cs typeface="Poppins Bold"/>
                          <a:sym typeface="Poppins Bold"/>
                        </a:rPr>
                        <a:t>t</a:t>
                      </a:r>
                      <a:r>
                        <a:rPr lang="en-US" sz="1899" b="1" dirty="0">
                          <a:solidFill>
                            <a:srgbClr val="000000"/>
                          </a:solidFill>
                          <a:latin typeface="Poppins Bold"/>
                          <a:ea typeface="Poppins Bold"/>
                          <a:cs typeface="Poppins Bold"/>
                          <a:sym typeface="Poppins Bold"/>
                        </a:rPr>
                        <a:t>he remi</a:t>
                      </a:r>
                      <a:r>
                        <a:rPr lang="en-US" sz="1899" b="1" u="none" dirty="0">
                          <a:solidFill>
                            <a:srgbClr val="000000"/>
                          </a:solidFill>
                          <a:latin typeface="Poppins Bold"/>
                          <a:ea typeface="Poppins Bold"/>
                          <a:cs typeface="Poppins Bold"/>
                          <a:sym typeface="Poppins Bold"/>
                        </a:rPr>
                        <a:t>n</a:t>
                      </a:r>
                      <a:r>
                        <a:rPr lang="en-US" sz="1899" b="1" dirty="0">
                          <a:solidFill>
                            <a:srgbClr val="000000"/>
                          </a:solidFill>
                          <a:latin typeface="Poppins Bold"/>
                          <a:ea typeface="Poppins Bold"/>
                          <a:cs typeface="Poppins Bold"/>
                          <a:sym typeface="Poppins Bold"/>
                        </a:rPr>
                        <a:t>der </a:t>
                      </a:r>
                      <a:r>
                        <a:rPr lang="en-US" sz="1899" b="1" u="none" dirty="0">
                          <a:solidFill>
                            <a:srgbClr val="000000"/>
                          </a:solidFill>
                          <a:latin typeface="Poppins Bold"/>
                          <a:ea typeface="Poppins Bold"/>
                          <a:cs typeface="Poppins Bold"/>
                          <a:sym typeface="Poppins Bold"/>
                        </a:rPr>
                        <a:t>ema</a:t>
                      </a:r>
                      <a:r>
                        <a:rPr lang="en-US" sz="1899" b="1" dirty="0">
                          <a:solidFill>
                            <a:srgbClr val="000000"/>
                          </a:solidFill>
                          <a:latin typeface="Poppins Bold"/>
                          <a:ea typeface="Poppins Bold"/>
                          <a:cs typeface="Poppins Bold"/>
                          <a:sym typeface="Poppins Bold"/>
                        </a:rPr>
                        <a:t>il)</a:t>
                      </a:r>
                    </a:p>
                    <a:p>
                      <a:pPr marL="410208" lvl="1" indent="-205104" algn="l">
                        <a:lnSpc>
                          <a:spcPts val="2659"/>
                        </a:lnSpc>
                        <a:buFont typeface="Arial"/>
                        <a:buChar char="•"/>
                      </a:pPr>
                      <a:r>
                        <a:rPr lang="en-US" sz="1899" b="1" u="sng" dirty="0">
                          <a:solidFill>
                            <a:srgbClr val="000000"/>
                          </a:solidFill>
                          <a:latin typeface="Poppins Bold"/>
                          <a:ea typeface="Poppins Bold"/>
                          <a:cs typeface="Poppins Bold"/>
                          <a:sym typeface="Poppins Bold"/>
                          <a:hlinkClick r:id="rId6" tooltip="https://preview.mailerlite.com/l6i8m9o8q2"/>
                        </a:rPr>
                        <a:t>Day before Event</a:t>
                      </a:r>
                      <a:r>
                        <a:rPr lang="en-US" sz="1899" b="1" dirty="0">
                          <a:solidFill>
                            <a:srgbClr val="000000"/>
                          </a:solidFill>
                          <a:latin typeface="Poppins Bold"/>
                          <a:ea typeface="Poppins Bold"/>
                          <a:cs typeface="Poppins Bold"/>
                          <a:sym typeface="Poppins Bold"/>
                        </a:rPr>
                        <a:t> - July 10</a:t>
                      </a:r>
                    </a:p>
                    <a:p>
                      <a:pPr algn="l">
                        <a:lnSpc>
                          <a:spcPts val="2659"/>
                        </a:lnSpc>
                      </a:pPr>
                      <a:endParaRPr lang="en-US" sz="1899" b="1" dirty="0">
                        <a:solidFill>
                          <a:srgbClr val="000000"/>
                        </a:solidFill>
                        <a:latin typeface="Poppins Bold"/>
                        <a:ea typeface="Poppins Bold"/>
                        <a:cs typeface="Poppins Bold"/>
                        <a:sym typeface="Poppins Bold"/>
                      </a:endParaRPr>
                    </a:p>
                    <a:p>
                      <a:pPr algn="l">
                        <a:lnSpc>
                          <a:spcPts val="2659"/>
                        </a:lnSpc>
                      </a:pPr>
                      <a:r>
                        <a:rPr lang="en-US" sz="1899" b="1" dirty="0">
                          <a:solidFill>
                            <a:srgbClr val="000000"/>
                          </a:solidFill>
                          <a:latin typeface="Poppins Bold"/>
                          <a:ea typeface="Poppins Bold"/>
                          <a:cs typeface="Poppins Bold"/>
                          <a:sym typeface="Poppins Bold"/>
                        </a:rPr>
                        <a:t>Emails for CORE Club Luncheon:</a:t>
                      </a:r>
                    </a:p>
                    <a:p>
                      <a:pPr marL="410208" lvl="1" indent="-205104" algn="l">
                        <a:lnSpc>
                          <a:spcPts val="2659"/>
                        </a:lnSpc>
                        <a:buFont typeface="Arial"/>
                        <a:buChar char="•"/>
                      </a:pPr>
                      <a:r>
                        <a:rPr lang="en-US" sz="1899" b="1" u="sng" dirty="0">
                          <a:solidFill>
                            <a:srgbClr val="000000"/>
                          </a:solidFill>
                          <a:latin typeface="Poppins Bold"/>
                          <a:ea typeface="Poppins Bold"/>
                          <a:cs typeface="Poppins Bold"/>
                          <a:sym typeface="Poppins Bold"/>
                          <a:hlinkClick r:id="rId7" tooltip="https://preview.mailerlite.com/z7j8t7n4x7"/>
                        </a:rPr>
                        <a:t>Invite</a:t>
                      </a:r>
                    </a:p>
                    <a:p>
                      <a:pPr marL="410208" lvl="1" indent="-205104" algn="l">
                        <a:lnSpc>
                          <a:spcPts val="2659"/>
                        </a:lnSpc>
                        <a:buFont typeface="Arial"/>
                        <a:buChar char="•"/>
                      </a:pPr>
                      <a:r>
                        <a:rPr lang="en-US" sz="1899" b="1" u="sng" dirty="0">
                          <a:solidFill>
                            <a:srgbClr val="000000"/>
                          </a:solidFill>
                          <a:latin typeface="Poppins Bold"/>
                          <a:ea typeface="Poppins Bold"/>
                          <a:cs typeface="Poppins Bold"/>
                          <a:sym typeface="Poppins Bold"/>
                          <a:hlinkClick r:id="rId8" tooltip="https://preview.mailerlite.com/g0q2c9o5y5"/>
                        </a:rPr>
                        <a:t>Reminder</a:t>
                      </a:r>
                      <a:r>
                        <a:rPr lang="en-US" sz="1899" b="1" dirty="0">
                          <a:solidFill>
                            <a:srgbClr val="000000"/>
                          </a:solidFill>
                          <a:latin typeface="Poppins Bold"/>
                          <a:ea typeface="Poppins Bold"/>
                          <a:cs typeface="Poppins Bold"/>
                          <a:sym typeface="Poppins Bold"/>
                        </a:rPr>
                        <a:t> - to those who didn't confirm on June 28</a:t>
                      </a:r>
                    </a:p>
                    <a:p>
                      <a:pPr marL="410208" lvl="1" indent="-205104" algn="l">
                        <a:lnSpc>
                          <a:spcPts val="2659"/>
                        </a:lnSpc>
                        <a:buFont typeface="Arial"/>
                        <a:buChar char="•"/>
                      </a:pPr>
                      <a:r>
                        <a:rPr lang="en-US" sz="1899" b="1" u="sng" dirty="0">
                          <a:solidFill>
                            <a:srgbClr val="000000"/>
                          </a:solidFill>
                          <a:latin typeface="Poppins Bold"/>
                          <a:ea typeface="Poppins Bold"/>
                          <a:cs typeface="Poppins Bold"/>
                          <a:sym typeface="Poppins Bold"/>
                          <a:hlinkClick r:id="rId9" tooltip="https://preview.mailerlite.com/i7d9p5u3h8"/>
                        </a:rPr>
                        <a:t>Confirmed</a:t>
                      </a:r>
                      <a:r>
                        <a:rPr lang="en-US" sz="1899" b="1" dirty="0">
                          <a:solidFill>
                            <a:srgbClr val="000000"/>
                          </a:solidFill>
                          <a:latin typeface="Poppins Bold"/>
                          <a:ea typeface="Poppins Bold"/>
                          <a:cs typeface="Poppins Bold"/>
                          <a:sym typeface="Poppins Bold"/>
                        </a:rPr>
                        <a:t> - Automatically</a:t>
                      </a:r>
                    </a:p>
                    <a:p>
                      <a:pPr marL="410208" lvl="1" indent="-205104" algn="l">
                        <a:lnSpc>
                          <a:spcPts val="2659"/>
                        </a:lnSpc>
                        <a:buFont typeface="Arial"/>
                        <a:buChar char="•"/>
                      </a:pPr>
                      <a:r>
                        <a:rPr lang="en-US" sz="1899" b="1" u="sng" dirty="0">
                          <a:solidFill>
                            <a:srgbClr val="000000"/>
                          </a:solidFill>
                          <a:latin typeface="Poppins Bold"/>
                          <a:ea typeface="Poppins Bold"/>
                          <a:cs typeface="Poppins Bold"/>
                          <a:sym typeface="Poppins Bold"/>
                          <a:hlinkClick r:id="rId10" tooltip="https://preview.mailerlite.com/f8n0w2g3b4"/>
                        </a:rPr>
                        <a:t>Reminder </a:t>
                      </a:r>
                      <a:r>
                        <a:rPr lang="en-US" sz="1899" b="1" dirty="0">
                          <a:solidFill>
                            <a:srgbClr val="000000"/>
                          </a:solidFill>
                          <a:latin typeface="Poppins Bold"/>
                          <a:ea typeface="Poppins Bold"/>
                          <a:cs typeface="Poppins Bold"/>
                          <a:sym typeface="Poppins Bold"/>
                        </a:rPr>
                        <a:t>to thos</a:t>
                      </a:r>
                      <a:r>
                        <a:rPr lang="en-US" sz="1899" b="1" u="none" dirty="0">
                          <a:solidFill>
                            <a:srgbClr val="000000"/>
                          </a:solidFill>
                          <a:latin typeface="Poppins Bold"/>
                          <a:ea typeface="Poppins Bold"/>
                          <a:cs typeface="Poppins Bold"/>
                          <a:sym typeface="Poppins Bold"/>
                        </a:rPr>
                        <a:t>e</a:t>
                      </a:r>
                      <a:r>
                        <a:rPr lang="en-US" sz="1899" b="1" dirty="0">
                          <a:solidFill>
                            <a:srgbClr val="000000"/>
                          </a:solidFill>
                          <a:latin typeface="Poppins Bold"/>
                          <a:ea typeface="Poppins Bold"/>
                          <a:cs typeface="Poppins Bold"/>
                          <a:sym typeface="Poppins Bold"/>
                        </a:rPr>
                        <a:t> c</a:t>
                      </a:r>
                      <a:r>
                        <a:rPr lang="en-US" sz="1899" b="1" u="none" dirty="0">
                          <a:solidFill>
                            <a:srgbClr val="000000"/>
                          </a:solidFill>
                          <a:latin typeface="Poppins Bold"/>
                          <a:ea typeface="Poppins Bold"/>
                          <a:cs typeface="Poppins Bold"/>
                          <a:sym typeface="Poppins Bold"/>
                        </a:rPr>
                        <a:t>o</a:t>
                      </a:r>
                      <a:r>
                        <a:rPr lang="en-US" sz="1899" b="1" dirty="0">
                          <a:solidFill>
                            <a:srgbClr val="000000"/>
                          </a:solidFill>
                          <a:latin typeface="Poppins Bold"/>
                          <a:ea typeface="Poppins Bold"/>
                          <a:cs typeface="Poppins Bold"/>
                          <a:sym typeface="Poppins Bold"/>
                        </a:rPr>
                        <a:t>nfirmed - 3 days after confirmation (because they may confirm after June 28 or July 2, so with this delay, it ensures everyone gets the reminder email)</a:t>
                      </a:r>
                    </a:p>
                    <a:p>
                      <a:pPr marL="410208" lvl="1" indent="-205104" algn="l">
                        <a:lnSpc>
                          <a:spcPts val="2659"/>
                        </a:lnSpc>
                        <a:buFont typeface="Arial"/>
                        <a:buChar char="•"/>
                      </a:pPr>
                      <a:r>
                        <a:rPr lang="en-US" sz="1899" b="1" u="sng" dirty="0">
                          <a:solidFill>
                            <a:srgbClr val="000000"/>
                          </a:solidFill>
                          <a:latin typeface="Poppins Bold"/>
                          <a:ea typeface="Poppins Bold"/>
                          <a:cs typeface="Poppins Bold"/>
                          <a:sym typeface="Poppins Bold"/>
                          <a:hlinkClick r:id="rId11" tooltip="https://preview.mailerlite.com/s9u7j6g0a2"/>
                        </a:rPr>
                        <a:t>Day before Event</a:t>
                      </a:r>
                      <a:r>
                        <a:rPr lang="en-US" sz="1899" b="1" dirty="0">
                          <a:solidFill>
                            <a:srgbClr val="000000"/>
                          </a:solidFill>
                          <a:latin typeface="Poppins Bold"/>
                          <a:ea typeface="Poppins Bold"/>
                          <a:cs typeface="Poppins Bold"/>
                          <a:sym typeface="Poppins Bold"/>
                        </a:rPr>
                        <a:t> - July 10</a:t>
                      </a:r>
                    </a:p>
                    <a:p>
                      <a:pPr algn="l">
                        <a:lnSpc>
                          <a:spcPts val="2659"/>
                        </a:lnSpc>
                      </a:pPr>
                      <a:endParaRPr lang="en-US" sz="1899" b="1" dirty="0">
                        <a:solidFill>
                          <a:srgbClr val="000000"/>
                        </a:solidFill>
                        <a:latin typeface="Poppins Bold"/>
                        <a:ea typeface="Poppins Bold"/>
                        <a:cs typeface="Poppins Bold"/>
                        <a:sym typeface="Poppins Bold"/>
                      </a:endParaRPr>
                    </a:p>
                    <a:p>
                      <a:pPr algn="l">
                        <a:lnSpc>
                          <a:spcPts val="2659"/>
                        </a:lnSpc>
                      </a:pPr>
                      <a:r>
                        <a:rPr lang="en-US" sz="1899" b="1" dirty="0" err="1">
                          <a:solidFill>
                            <a:srgbClr val="000000"/>
                          </a:solidFill>
                          <a:latin typeface="Poppins Bold"/>
                          <a:ea typeface="Poppins Bold"/>
                          <a:cs typeface="Poppins Bold"/>
                          <a:sym typeface="Poppins Bold"/>
                        </a:rPr>
                        <a:t>Heres</a:t>
                      </a:r>
                      <a:r>
                        <a:rPr lang="en-US" sz="1899" b="1" dirty="0">
                          <a:solidFill>
                            <a:srgbClr val="000000"/>
                          </a:solidFill>
                          <a:latin typeface="Poppins Bold"/>
                          <a:ea typeface="Poppins Bold"/>
                          <a:cs typeface="Poppins Bold"/>
                          <a:sym typeface="Poppins Bold"/>
                        </a:rPr>
                        <a:t> the </a:t>
                      </a:r>
                      <a:r>
                        <a:rPr lang="en-US" sz="1899" b="1" u="sng" dirty="0">
                          <a:solidFill>
                            <a:srgbClr val="000000"/>
                          </a:solidFill>
                          <a:latin typeface="Poppins Bold"/>
                          <a:ea typeface="Poppins Bold"/>
                          <a:cs typeface="Poppins Bold"/>
                          <a:sym typeface="Poppins Bold"/>
                          <a:hlinkClick r:id="rId12" tooltip="https://preview.mailerlite.io/preview/1159002/sites/136736662780643101/1W73Ba"/>
                        </a:rPr>
                        <a:t>NASDAQ Bell Ceremony Invite Link</a:t>
                      </a:r>
                    </a:p>
                    <a:p>
                      <a:pPr algn="l">
                        <a:lnSpc>
                          <a:spcPts val="2659"/>
                        </a:lnSpc>
                      </a:pPr>
                      <a:r>
                        <a:rPr lang="en-US" sz="1899" b="1" dirty="0" err="1">
                          <a:solidFill>
                            <a:srgbClr val="000000"/>
                          </a:solidFill>
                          <a:latin typeface="Poppins Bold"/>
                          <a:ea typeface="Poppins Bold"/>
                          <a:cs typeface="Poppins Bold"/>
                          <a:sym typeface="Poppins Bold"/>
                        </a:rPr>
                        <a:t>Heres</a:t>
                      </a:r>
                      <a:r>
                        <a:rPr lang="en-US" sz="1899" b="1" dirty="0">
                          <a:solidFill>
                            <a:srgbClr val="000000"/>
                          </a:solidFill>
                          <a:latin typeface="Poppins Bold"/>
                          <a:ea typeface="Poppins Bold"/>
                          <a:cs typeface="Poppins Bold"/>
                          <a:sym typeface="Poppins Bold"/>
                        </a:rPr>
                        <a:t> the </a:t>
                      </a:r>
                      <a:r>
                        <a:rPr lang="en-US" sz="1899" b="1" u="sng" dirty="0">
                          <a:solidFill>
                            <a:srgbClr val="000000"/>
                          </a:solidFill>
                          <a:latin typeface="Poppins Bold"/>
                          <a:ea typeface="Poppins Bold"/>
                          <a:cs typeface="Poppins Bold"/>
                          <a:sym typeface="Poppins Bold"/>
                          <a:hlinkClick r:id="rId13" tooltip="https://preview.mailerlite.io/preview/1159002/sites/136736672626771077/zYEupV"/>
                        </a:rPr>
                        <a:t>CORE Club Luncheon Invite link</a:t>
                      </a:r>
                    </a:p>
                    <a:p>
                      <a:pPr algn="l">
                        <a:lnSpc>
                          <a:spcPts val="2659"/>
                        </a:lnSpc>
                      </a:pPr>
                      <a:r>
                        <a:rPr lang="en-US" sz="1899" b="1" u="sng" dirty="0">
                          <a:solidFill>
                            <a:srgbClr val="000000"/>
                          </a:solidFill>
                          <a:latin typeface="Poppins Bold"/>
                          <a:ea typeface="Poppins Bold"/>
                          <a:cs typeface="Poppins Bold"/>
                          <a:sym typeface="Poppins Bold"/>
                          <a:hlinkClick r:id="rId14" tooltip="https://irlabsca-my.sharepoint.com/:x:/g/personal/rica_irlabs_ca/EXv7gmM0wb9Nv_4ayxrs52EBSjR1jt7RnBqhmDQVUIbGqA?e=jH6ogH"/>
                        </a:rPr>
                        <a:t>Live excel sheet of confirmed people. </a:t>
                      </a:r>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3" name="TextBox 3"/>
          <p:cNvSpPr txBox="1"/>
          <p:nvPr/>
        </p:nvSpPr>
        <p:spPr>
          <a:xfrm>
            <a:off x="406614" y="650790"/>
            <a:ext cx="9714753" cy="1455415"/>
          </a:xfrm>
          <a:prstGeom prst="rect">
            <a:avLst/>
          </a:prstGeom>
        </p:spPr>
        <p:txBody>
          <a:bodyPr lIns="0" tIns="0" rIns="0" bIns="0" rtlCol="0" anchor="t">
            <a:spAutoFit/>
          </a:bodyPr>
          <a:lstStyle/>
          <a:p>
            <a:pPr algn="l">
              <a:lnSpc>
                <a:spcPts val="10559"/>
              </a:lnSpc>
            </a:pPr>
            <a:r>
              <a:rPr lang="en-US" sz="9599">
                <a:solidFill>
                  <a:srgbClr val="000000"/>
                </a:solidFill>
                <a:latin typeface="Poppins"/>
                <a:ea typeface="Poppins"/>
                <a:cs typeface="Poppins"/>
                <a:sym typeface="Poppins"/>
              </a:rPr>
              <a:t>EXAMPLES</a:t>
            </a:r>
          </a:p>
        </p:txBody>
      </p:sp>
      <p:grpSp>
        <p:nvGrpSpPr>
          <p:cNvPr id="4" name="Group 4"/>
          <p:cNvGrpSpPr/>
          <p:nvPr/>
        </p:nvGrpSpPr>
        <p:grpSpPr>
          <a:xfrm>
            <a:off x="1028700" y="1801536"/>
            <a:ext cx="15336951" cy="858520"/>
            <a:chOff x="0" y="0"/>
            <a:chExt cx="20449268" cy="1144693"/>
          </a:xfrm>
        </p:grpSpPr>
        <p:grpSp>
          <p:nvGrpSpPr>
            <p:cNvPr id="5" name="Group 5"/>
            <p:cNvGrpSpPr/>
            <p:nvPr/>
          </p:nvGrpSpPr>
          <p:grpSpPr>
            <a:xfrm>
              <a:off x="0" y="794877"/>
              <a:ext cx="4827765" cy="349816"/>
              <a:chOff x="0" y="0"/>
              <a:chExt cx="953633" cy="69099"/>
            </a:xfrm>
          </p:grpSpPr>
          <p:sp>
            <p:nvSpPr>
              <p:cNvPr id="6" name="Freeform 6"/>
              <p:cNvSpPr/>
              <p:nvPr/>
            </p:nvSpPr>
            <p:spPr>
              <a:xfrm>
                <a:off x="0" y="0"/>
                <a:ext cx="953633" cy="69099"/>
              </a:xfrm>
              <a:custGeom>
                <a:avLst/>
                <a:gdLst/>
                <a:ahLst/>
                <a:cxnLst/>
                <a:rect l="l" t="t" r="r" b="b"/>
                <a:pathLst>
                  <a:path w="953633" h="69099">
                    <a:moveTo>
                      <a:pt x="0" y="0"/>
                    </a:moveTo>
                    <a:lnTo>
                      <a:pt x="953633" y="0"/>
                    </a:lnTo>
                    <a:lnTo>
                      <a:pt x="953633" y="69099"/>
                    </a:lnTo>
                    <a:lnTo>
                      <a:pt x="0" y="69099"/>
                    </a:lnTo>
                    <a:close/>
                  </a:path>
                </a:pathLst>
              </a:custGeom>
              <a:solidFill>
                <a:srgbClr val="FCC730"/>
              </a:solidFill>
            </p:spPr>
            <p:txBody>
              <a:bodyPr/>
              <a:lstStyle/>
              <a:p>
                <a:endParaRPr lang="en-US"/>
              </a:p>
            </p:txBody>
          </p:sp>
          <p:sp>
            <p:nvSpPr>
              <p:cNvPr id="7" name="TextBox 7"/>
              <p:cNvSpPr txBox="1"/>
              <p:nvPr/>
            </p:nvSpPr>
            <p:spPr>
              <a:xfrm>
                <a:off x="0" y="-47625"/>
                <a:ext cx="953633" cy="116724"/>
              </a:xfrm>
              <a:prstGeom prst="rect">
                <a:avLst/>
              </a:prstGeom>
            </p:spPr>
            <p:txBody>
              <a:bodyPr lIns="50800" tIns="50800" rIns="50800" bIns="50800" rtlCol="0" anchor="ctr"/>
              <a:lstStyle/>
              <a:p>
                <a:pPr algn="ctr">
                  <a:lnSpc>
                    <a:spcPts val="2519"/>
                  </a:lnSpc>
                </a:pPr>
                <a:endParaRPr/>
              </a:p>
            </p:txBody>
          </p:sp>
        </p:grpSp>
        <p:sp>
          <p:nvSpPr>
            <p:cNvPr id="8" name="TextBox 8"/>
            <p:cNvSpPr txBox="1"/>
            <p:nvPr/>
          </p:nvSpPr>
          <p:spPr>
            <a:xfrm>
              <a:off x="0" y="-38100"/>
              <a:ext cx="20449268" cy="1182793"/>
            </a:xfrm>
            <a:prstGeom prst="rect">
              <a:avLst/>
            </a:prstGeom>
          </p:spPr>
          <p:txBody>
            <a:bodyPr lIns="0" tIns="0" rIns="0" bIns="0" rtlCol="0" anchor="t">
              <a:spAutoFit/>
            </a:bodyPr>
            <a:lstStyle/>
            <a:p>
              <a:pPr algn="l">
                <a:lnSpc>
                  <a:spcPts val="3499"/>
                </a:lnSpc>
              </a:pPr>
              <a:endParaRPr/>
            </a:p>
            <a:p>
              <a:pPr algn="l">
                <a:lnSpc>
                  <a:spcPts val="3499"/>
                </a:lnSpc>
              </a:pPr>
              <a:r>
                <a:rPr lang="en-US" sz="2799">
                  <a:solidFill>
                    <a:srgbClr val="424240"/>
                  </a:solidFill>
                  <a:latin typeface="Poppins"/>
                  <a:ea typeface="Poppins"/>
                  <a:cs typeface="Poppins"/>
                  <a:sym typeface="Poppins"/>
                </a:rPr>
                <a:t>PAST CAMPAIGNS</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7761172" y="4622924"/>
            <a:ext cx="2607706" cy="2585502"/>
            <a:chOff x="0" y="0"/>
            <a:chExt cx="821342" cy="814348"/>
          </a:xfrm>
        </p:grpSpPr>
        <p:sp>
          <p:nvSpPr>
            <p:cNvPr id="3" name="Freeform 3"/>
            <p:cNvSpPr/>
            <p:nvPr/>
          </p:nvSpPr>
          <p:spPr>
            <a:xfrm>
              <a:off x="0" y="0"/>
              <a:ext cx="821342" cy="814348"/>
            </a:xfrm>
            <a:custGeom>
              <a:avLst/>
              <a:gdLst/>
              <a:ahLst/>
              <a:cxnLst/>
              <a:rect l="l" t="t" r="r" b="b"/>
              <a:pathLst>
                <a:path w="821342" h="814348">
                  <a:moveTo>
                    <a:pt x="0" y="0"/>
                  </a:moveTo>
                  <a:lnTo>
                    <a:pt x="821342" y="0"/>
                  </a:lnTo>
                  <a:lnTo>
                    <a:pt x="821342" y="814348"/>
                  </a:lnTo>
                  <a:lnTo>
                    <a:pt x="0" y="814348"/>
                  </a:lnTo>
                  <a:close/>
                </a:path>
              </a:pathLst>
            </a:custGeom>
            <a:solidFill>
              <a:srgbClr val="FCC730"/>
            </a:solidFill>
            <a:ln cap="sq">
              <a:noFill/>
              <a:prstDash val="solid"/>
              <a:miter/>
            </a:ln>
          </p:spPr>
          <p:txBody>
            <a:bodyPr/>
            <a:lstStyle/>
            <a:p>
              <a:endParaRPr lang="en-US"/>
            </a:p>
          </p:txBody>
        </p:sp>
        <p:sp>
          <p:nvSpPr>
            <p:cNvPr id="4" name="TextBox 4"/>
            <p:cNvSpPr txBox="1"/>
            <p:nvPr/>
          </p:nvSpPr>
          <p:spPr>
            <a:xfrm>
              <a:off x="0" y="-9525"/>
              <a:ext cx="821342" cy="823873"/>
            </a:xfrm>
            <a:prstGeom prst="rect">
              <a:avLst/>
            </a:prstGeom>
          </p:spPr>
          <p:txBody>
            <a:bodyPr lIns="13409" tIns="13409" rIns="13409" bIns="13409" rtlCol="0" anchor="ctr"/>
            <a:lstStyle/>
            <a:p>
              <a:pPr marL="0" lvl="0" indent="0" algn="ctr">
                <a:lnSpc>
                  <a:spcPts val="2759"/>
                </a:lnSpc>
                <a:spcBef>
                  <a:spcPct val="0"/>
                </a:spcBef>
              </a:pPr>
              <a:r>
                <a:rPr lang="en-US" sz="2299">
                  <a:solidFill>
                    <a:srgbClr val="000000"/>
                  </a:solidFill>
                  <a:latin typeface="Poppins"/>
                  <a:ea typeface="Poppins"/>
                  <a:cs typeface="Poppins"/>
                  <a:sym typeface="Poppins"/>
                </a:rPr>
                <a:t>Event Landing Page</a:t>
              </a:r>
            </a:p>
          </p:txBody>
        </p:sp>
      </p:grpSp>
      <p:grpSp>
        <p:nvGrpSpPr>
          <p:cNvPr id="5" name="Group 5"/>
          <p:cNvGrpSpPr/>
          <p:nvPr/>
        </p:nvGrpSpPr>
        <p:grpSpPr>
          <a:xfrm>
            <a:off x="10858302" y="5594176"/>
            <a:ext cx="1807383" cy="1614250"/>
            <a:chOff x="0" y="0"/>
            <a:chExt cx="413221" cy="369065"/>
          </a:xfrm>
        </p:grpSpPr>
        <p:sp>
          <p:nvSpPr>
            <p:cNvPr id="6" name="Freeform 6"/>
            <p:cNvSpPr/>
            <p:nvPr/>
          </p:nvSpPr>
          <p:spPr>
            <a:xfrm>
              <a:off x="0" y="0"/>
              <a:ext cx="413221" cy="369065"/>
            </a:xfrm>
            <a:custGeom>
              <a:avLst/>
              <a:gdLst/>
              <a:ahLst/>
              <a:cxnLst/>
              <a:rect l="l" t="t" r="r" b="b"/>
              <a:pathLst>
                <a:path w="413221" h="369065">
                  <a:moveTo>
                    <a:pt x="0" y="0"/>
                  </a:moveTo>
                  <a:lnTo>
                    <a:pt x="413221" y="0"/>
                  </a:lnTo>
                  <a:lnTo>
                    <a:pt x="413221" y="369065"/>
                  </a:lnTo>
                  <a:lnTo>
                    <a:pt x="0" y="369065"/>
                  </a:lnTo>
                  <a:close/>
                </a:path>
              </a:pathLst>
            </a:custGeom>
            <a:solidFill>
              <a:srgbClr val="E6E6E6"/>
            </a:solidFill>
            <a:ln cap="sq">
              <a:noFill/>
              <a:prstDash val="solid"/>
              <a:miter/>
            </a:ln>
          </p:spPr>
          <p:txBody>
            <a:bodyPr/>
            <a:lstStyle/>
            <a:p>
              <a:endParaRPr lang="en-US"/>
            </a:p>
          </p:txBody>
        </p:sp>
        <p:sp>
          <p:nvSpPr>
            <p:cNvPr id="7" name="TextBox 7"/>
            <p:cNvSpPr txBox="1"/>
            <p:nvPr/>
          </p:nvSpPr>
          <p:spPr>
            <a:xfrm>
              <a:off x="0" y="-19050"/>
              <a:ext cx="413221" cy="388115"/>
            </a:xfrm>
            <a:prstGeom prst="rect">
              <a:avLst/>
            </a:prstGeom>
          </p:spPr>
          <p:txBody>
            <a:bodyPr lIns="13409" tIns="13409" rIns="13409" bIns="13409" rtlCol="0" anchor="ctr"/>
            <a:lstStyle/>
            <a:p>
              <a:pPr algn="ctr">
                <a:lnSpc>
                  <a:spcPts val="2519"/>
                </a:lnSpc>
              </a:pPr>
              <a:r>
                <a:rPr lang="en-US" sz="2099">
                  <a:solidFill>
                    <a:srgbClr val="000000"/>
                  </a:solidFill>
                  <a:latin typeface="Poppins"/>
                  <a:ea typeface="Poppins"/>
                  <a:cs typeface="Poppins"/>
                  <a:sym typeface="Poppins"/>
                  <a:hlinkClick r:id="rId2" tooltip="https://newsletter.irlabs.ca/subscribed"/>
                </a:rPr>
                <a:t>Thank You Page</a:t>
              </a:r>
              <a:r>
                <a:rPr lang="en-US" sz="2099">
                  <a:solidFill>
                    <a:srgbClr val="000000"/>
                  </a:solidFill>
                  <a:latin typeface="Poppins"/>
                  <a:ea typeface="Poppins"/>
                  <a:cs typeface="Poppins"/>
                  <a:sym typeface="Poppins"/>
                </a:rPr>
                <a:t> &amp; </a:t>
              </a:r>
            </a:p>
            <a:p>
              <a:pPr algn="ctr">
                <a:lnSpc>
                  <a:spcPts val="2519"/>
                </a:lnSpc>
              </a:pPr>
              <a:r>
                <a:rPr lang="en-US" sz="2099">
                  <a:solidFill>
                    <a:srgbClr val="000000"/>
                  </a:solidFill>
                  <a:latin typeface="Poppins"/>
                  <a:ea typeface="Poppins"/>
                  <a:cs typeface="Poppins"/>
                  <a:sym typeface="Poppins"/>
                </a:rPr>
                <a:t>Email sent </a:t>
              </a:r>
            </a:p>
          </p:txBody>
        </p:sp>
      </p:grpSp>
      <p:grpSp>
        <p:nvGrpSpPr>
          <p:cNvPr id="8" name="Group 8"/>
          <p:cNvGrpSpPr/>
          <p:nvPr/>
        </p:nvGrpSpPr>
        <p:grpSpPr>
          <a:xfrm>
            <a:off x="406614" y="5352554"/>
            <a:ext cx="2411645" cy="1855872"/>
            <a:chOff x="0" y="0"/>
            <a:chExt cx="551374" cy="424307"/>
          </a:xfrm>
        </p:grpSpPr>
        <p:sp>
          <p:nvSpPr>
            <p:cNvPr id="9" name="Freeform 9"/>
            <p:cNvSpPr/>
            <p:nvPr/>
          </p:nvSpPr>
          <p:spPr>
            <a:xfrm>
              <a:off x="0" y="0"/>
              <a:ext cx="551374" cy="424307"/>
            </a:xfrm>
            <a:custGeom>
              <a:avLst/>
              <a:gdLst/>
              <a:ahLst/>
              <a:cxnLst/>
              <a:rect l="l" t="t" r="r" b="b"/>
              <a:pathLst>
                <a:path w="551374" h="424307">
                  <a:moveTo>
                    <a:pt x="0" y="0"/>
                  </a:moveTo>
                  <a:lnTo>
                    <a:pt x="551374" y="0"/>
                  </a:lnTo>
                  <a:lnTo>
                    <a:pt x="551374" y="424307"/>
                  </a:lnTo>
                  <a:lnTo>
                    <a:pt x="0" y="424307"/>
                  </a:lnTo>
                  <a:close/>
                </a:path>
              </a:pathLst>
            </a:custGeom>
            <a:solidFill>
              <a:srgbClr val="E6E6E6"/>
            </a:solidFill>
            <a:ln cap="sq">
              <a:noFill/>
              <a:prstDash val="solid"/>
              <a:miter/>
            </a:ln>
          </p:spPr>
          <p:txBody>
            <a:bodyPr/>
            <a:lstStyle/>
            <a:p>
              <a:endParaRPr lang="en-US"/>
            </a:p>
          </p:txBody>
        </p:sp>
        <p:sp>
          <p:nvSpPr>
            <p:cNvPr id="10" name="TextBox 10"/>
            <p:cNvSpPr txBox="1"/>
            <p:nvPr/>
          </p:nvSpPr>
          <p:spPr>
            <a:xfrm>
              <a:off x="0" y="-19050"/>
              <a:ext cx="551374" cy="443357"/>
            </a:xfrm>
            <a:prstGeom prst="rect">
              <a:avLst/>
            </a:prstGeom>
          </p:spPr>
          <p:txBody>
            <a:bodyPr lIns="13409" tIns="13409" rIns="13409" bIns="13409" rtlCol="0" anchor="ctr"/>
            <a:lstStyle/>
            <a:p>
              <a:pPr algn="ctr">
                <a:lnSpc>
                  <a:spcPts val="2279"/>
                </a:lnSpc>
              </a:pPr>
              <a:r>
                <a:rPr lang="en-US" sz="1899">
                  <a:solidFill>
                    <a:srgbClr val="000000"/>
                  </a:solidFill>
                  <a:latin typeface="Poppins"/>
                  <a:ea typeface="Poppins"/>
                  <a:cs typeface="Poppins"/>
                  <a:sym typeface="Poppins"/>
                </a:rPr>
                <a:t>Annoucement Email </a:t>
              </a:r>
            </a:p>
          </p:txBody>
        </p:sp>
      </p:grpSp>
      <p:sp>
        <p:nvSpPr>
          <p:cNvPr id="11" name="TextBox 11"/>
          <p:cNvSpPr txBox="1"/>
          <p:nvPr/>
        </p:nvSpPr>
        <p:spPr>
          <a:xfrm>
            <a:off x="406614" y="650790"/>
            <a:ext cx="11776671" cy="1455415"/>
          </a:xfrm>
          <a:prstGeom prst="rect">
            <a:avLst/>
          </a:prstGeom>
        </p:spPr>
        <p:txBody>
          <a:bodyPr lIns="0" tIns="0" rIns="0" bIns="0" rtlCol="0" anchor="t">
            <a:spAutoFit/>
          </a:bodyPr>
          <a:lstStyle/>
          <a:p>
            <a:pPr algn="l">
              <a:lnSpc>
                <a:spcPts val="10559"/>
              </a:lnSpc>
            </a:pPr>
            <a:r>
              <a:rPr lang="en-US" sz="9599">
                <a:solidFill>
                  <a:srgbClr val="000000"/>
                </a:solidFill>
                <a:latin typeface="Poppins"/>
                <a:ea typeface="Poppins"/>
                <a:cs typeface="Poppins"/>
                <a:sym typeface="Poppins"/>
              </a:rPr>
              <a:t>CAMPAIGN OUTLINE</a:t>
            </a:r>
          </a:p>
        </p:txBody>
      </p:sp>
      <p:grpSp>
        <p:nvGrpSpPr>
          <p:cNvPr id="12" name="Group 12"/>
          <p:cNvGrpSpPr/>
          <p:nvPr/>
        </p:nvGrpSpPr>
        <p:grpSpPr>
          <a:xfrm>
            <a:off x="3309974" y="5594176"/>
            <a:ext cx="1736175" cy="1614250"/>
            <a:chOff x="0" y="0"/>
            <a:chExt cx="396941" cy="369065"/>
          </a:xfrm>
        </p:grpSpPr>
        <p:sp>
          <p:nvSpPr>
            <p:cNvPr id="13" name="Freeform 13"/>
            <p:cNvSpPr/>
            <p:nvPr/>
          </p:nvSpPr>
          <p:spPr>
            <a:xfrm>
              <a:off x="0" y="0"/>
              <a:ext cx="396941" cy="369065"/>
            </a:xfrm>
            <a:custGeom>
              <a:avLst/>
              <a:gdLst/>
              <a:ahLst/>
              <a:cxnLst/>
              <a:rect l="l" t="t" r="r" b="b"/>
              <a:pathLst>
                <a:path w="396941" h="369065">
                  <a:moveTo>
                    <a:pt x="0" y="0"/>
                  </a:moveTo>
                  <a:lnTo>
                    <a:pt x="396941" y="0"/>
                  </a:lnTo>
                  <a:lnTo>
                    <a:pt x="396941" y="369065"/>
                  </a:lnTo>
                  <a:lnTo>
                    <a:pt x="0" y="369065"/>
                  </a:lnTo>
                  <a:close/>
                </a:path>
              </a:pathLst>
            </a:custGeom>
            <a:solidFill>
              <a:srgbClr val="E6E6E6"/>
            </a:solidFill>
            <a:ln cap="sq">
              <a:noFill/>
              <a:prstDash val="solid"/>
              <a:miter/>
            </a:ln>
          </p:spPr>
          <p:txBody>
            <a:bodyPr/>
            <a:lstStyle/>
            <a:p>
              <a:endParaRPr lang="en-US"/>
            </a:p>
          </p:txBody>
        </p:sp>
        <p:sp>
          <p:nvSpPr>
            <p:cNvPr id="14" name="TextBox 14"/>
            <p:cNvSpPr txBox="1"/>
            <p:nvPr/>
          </p:nvSpPr>
          <p:spPr>
            <a:xfrm>
              <a:off x="0" y="-19050"/>
              <a:ext cx="396941" cy="388115"/>
            </a:xfrm>
            <a:prstGeom prst="rect">
              <a:avLst/>
            </a:prstGeom>
          </p:spPr>
          <p:txBody>
            <a:bodyPr lIns="13409" tIns="13409" rIns="13409" bIns="13409" rtlCol="0" anchor="ctr"/>
            <a:lstStyle/>
            <a:p>
              <a:pPr algn="ctr">
                <a:lnSpc>
                  <a:spcPts val="2519"/>
                </a:lnSpc>
              </a:pPr>
              <a:r>
                <a:rPr lang="en-US" sz="2099">
                  <a:solidFill>
                    <a:srgbClr val="000000"/>
                  </a:solidFill>
                  <a:latin typeface="Poppins"/>
                  <a:ea typeface="Poppins"/>
                  <a:cs typeface="Poppins"/>
                  <a:sym typeface="Poppins"/>
                </a:rPr>
                <a:t>Reminder 1</a:t>
              </a:r>
            </a:p>
          </p:txBody>
        </p:sp>
      </p:grpSp>
      <p:grpSp>
        <p:nvGrpSpPr>
          <p:cNvPr id="15" name="Group 15"/>
          <p:cNvGrpSpPr/>
          <p:nvPr/>
        </p:nvGrpSpPr>
        <p:grpSpPr>
          <a:xfrm>
            <a:off x="5535573" y="5594176"/>
            <a:ext cx="1736175" cy="1614250"/>
            <a:chOff x="0" y="0"/>
            <a:chExt cx="396941" cy="369065"/>
          </a:xfrm>
        </p:grpSpPr>
        <p:sp>
          <p:nvSpPr>
            <p:cNvPr id="16" name="Freeform 16"/>
            <p:cNvSpPr/>
            <p:nvPr/>
          </p:nvSpPr>
          <p:spPr>
            <a:xfrm>
              <a:off x="0" y="0"/>
              <a:ext cx="396941" cy="369065"/>
            </a:xfrm>
            <a:custGeom>
              <a:avLst/>
              <a:gdLst/>
              <a:ahLst/>
              <a:cxnLst/>
              <a:rect l="l" t="t" r="r" b="b"/>
              <a:pathLst>
                <a:path w="396941" h="369065">
                  <a:moveTo>
                    <a:pt x="0" y="0"/>
                  </a:moveTo>
                  <a:lnTo>
                    <a:pt x="396941" y="0"/>
                  </a:lnTo>
                  <a:lnTo>
                    <a:pt x="396941" y="369065"/>
                  </a:lnTo>
                  <a:lnTo>
                    <a:pt x="0" y="369065"/>
                  </a:lnTo>
                  <a:close/>
                </a:path>
              </a:pathLst>
            </a:custGeom>
            <a:solidFill>
              <a:srgbClr val="E6E6E6"/>
            </a:solidFill>
            <a:ln cap="sq">
              <a:noFill/>
              <a:prstDash val="solid"/>
              <a:miter/>
            </a:ln>
          </p:spPr>
          <p:txBody>
            <a:bodyPr/>
            <a:lstStyle/>
            <a:p>
              <a:endParaRPr lang="en-US"/>
            </a:p>
          </p:txBody>
        </p:sp>
        <p:sp>
          <p:nvSpPr>
            <p:cNvPr id="17" name="TextBox 17"/>
            <p:cNvSpPr txBox="1"/>
            <p:nvPr/>
          </p:nvSpPr>
          <p:spPr>
            <a:xfrm>
              <a:off x="0" y="-19050"/>
              <a:ext cx="396941" cy="388115"/>
            </a:xfrm>
            <a:prstGeom prst="rect">
              <a:avLst/>
            </a:prstGeom>
          </p:spPr>
          <p:txBody>
            <a:bodyPr lIns="13409" tIns="13409" rIns="13409" bIns="13409" rtlCol="0" anchor="ctr"/>
            <a:lstStyle/>
            <a:p>
              <a:pPr algn="ctr">
                <a:lnSpc>
                  <a:spcPts val="2519"/>
                </a:lnSpc>
              </a:pPr>
              <a:r>
                <a:rPr lang="en-US" sz="2099">
                  <a:solidFill>
                    <a:srgbClr val="000000"/>
                  </a:solidFill>
                  <a:latin typeface="Poppins"/>
                  <a:ea typeface="Poppins"/>
                  <a:cs typeface="Poppins"/>
                  <a:sym typeface="Poppins"/>
                </a:rPr>
                <a:t>Reminder 2</a:t>
              </a:r>
            </a:p>
          </p:txBody>
        </p:sp>
      </p:grpSp>
      <p:grpSp>
        <p:nvGrpSpPr>
          <p:cNvPr id="18" name="Group 18"/>
          <p:cNvGrpSpPr/>
          <p:nvPr/>
        </p:nvGrpSpPr>
        <p:grpSpPr>
          <a:xfrm>
            <a:off x="13155110" y="5594176"/>
            <a:ext cx="1807383" cy="1614250"/>
            <a:chOff x="0" y="0"/>
            <a:chExt cx="413221" cy="369065"/>
          </a:xfrm>
        </p:grpSpPr>
        <p:sp>
          <p:nvSpPr>
            <p:cNvPr id="19" name="Freeform 19"/>
            <p:cNvSpPr/>
            <p:nvPr/>
          </p:nvSpPr>
          <p:spPr>
            <a:xfrm>
              <a:off x="0" y="0"/>
              <a:ext cx="413221" cy="369065"/>
            </a:xfrm>
            <a:custGeom>
              <a:avLst/>
              <a:gdLst/>
              <a:ahLst/>
              <a:cxnLst/>
              <a:rect l="l" t="t" r="r" b="b"/>
              <a:pathLst>
                <a:path w="413221" h="369065">
                  <a:moveTo>
                    <a:pt x="0" y="0"/>
                  </a:moveTo>
                  <a:lnTo>
                    <a:pt x="413221" y="0"/>
                  </a:lnTo>
                  <a:lnTo>
                    <a:pt x="413221" y="369065"/>
                  </a:lnTo>
                  <a:lnTo>
                    <a:pt x="0" y="369065"/>
                  </a:lnTo>
                  <a:close/>
                </a:path>
              </a:pathLst>
            </a:custGeom>
            <a:solidFill>
              <a:srgbClr val="E6E6E6"/>
            </a:solidFill>
            <a:ln cap="sq">
              <a:noFill/>
              <a:prstDash val="solid"/>
              <a:miter/>
            </a:ln>
          </p:spPr>
          <p:txBody>
            <a:bodyPr/>
            <a:lstStyle/>
            <a:p>
              <a:endParaRPr lang="en-US"/>
            </a:p>
          </p:txBody>
        </p:sp>
        <p:sp>
          <p:nvSpPr>
            <p:cNvPr id="20" name="TextBox 20"/>
            <p:cNvSpPr txBox="1"/>
            <p:nvPr/>
          </p:nvSpPr>
          <p:spPr>
            <a:xfrm>
              <a:off x="0" y="-19050"/>
              <a:ext cx="413221" cy="388115"/>
            </a:xfrm>
            <a:prstGeom prst="rect">
              <a:avLst/>
            </a:prstGeom>
          </p:spPr>
          <p:txBody>
            <a:bodyPr lIns="13409" tIns="13409" rIns="13409" bIns="13409" rtlCol="0" anchor="ctr"/>
            <a:lstStyle/>
            <a:p>
              <a:pPr algn="ctr">
                <a:lnSpc>
                  <a:spcPts val="2519"/>
                </a:lnSpc>
              </a:pPr>
              <a:r>
                <a:rPr lang="en-US" sz="2099">
                  <a:solidFill>
                    <a:srgbClr val="000000"/>
                  </a:solidFill>
                  <a:latin typeface="Poppins"/>
                  <a:ea typeface="Poppins"/>
                  <a:cs typeface="Poppins"/>
                  <a:sym typeface="Poppins"/>
                </a:rPr>
                <a:t>Wrap-up </a:t>
              </a:r>
            </a:p>
            <a:p>
              <a:pPr algn="ctr">
                <a:lnSpc>
                  <a:spcPts val="2519"/>
                </a:lnSpc>
              </a:pPr>
              <a:r>
                <a:rPr lang="en-US" sz="2099">
                  <a:solidFill>
                    <a:srgbClr val="000000"/>
                  </a:solidFill>
                  <a:latin typeface="Poppins"/>
                  <a:ea typeface="Poppins"/>
                  <a:cs typeface="Poppins"/>
                  <a:sym typeface="Poppins"/>
                </a:rPr>
                <a:t>Email </a:t>
              </a:r>
            </a:p>
          </p:txBody>
        </p:sp>
      </p:grpSp>
      <p:grpSp>
        <p:nvGrpSpPr>
          <p:cNvPr id="21" name="Group 21"/>
          <p:cNvGrpSpPr/>
          <p:nvPr/>
        </p:nvGrpSpPr>
        <p:grpSpPr>
          <a:xfrm>
            <a:off x="13155110" y="7644050"/>
            <a:ext cx="1807383" cy="1614250"/>
            <a:chOff x="0" y="0"/>
            <a:chExt cx="413221" cy="369065"/>
          </a:xfrm>
        </p:grpSpPr>
        <p:sp>
          <p:nvSpPr>
            <p:cNvPr id="22" name="Freeform 22"/>
            <p:cNvSpPr/>
            <p:nvPr/>
          </p:nvSpPr>
          <p:spPr>
            <a:xfrm>
              <a:off x="0" y="0"/>
              <a:ext cx="413221" cy="369065"/>
            </a:xfrm>
            <a:custGeom>
              <a:avLst/>
              <a:gdLst/>
              <a:ahLst/>
              <a:cxnLst/>
              <a:rect l="l" t="t" r="r" b="b"/>
              <a:pathLst>
                <a:path w="413221" h="369065">
                  <a:moveTo>
                    <a:pt x="0" y="0"/>
                  </a:moveTo>
                  <a:lnTo>
                    <a:pt x="413221" y="0"/>
                  </a:lnTo>
                  <a:lnTo>
                    <a:pt x="413221" y="369065"/>
                  </a:lnTo>
                  <a:lnTo>
                    <a:pt x="0" y="369065"/>
                  </a:lnTo>
                  <a:close/>
                </a:path>
              </a:pathLst>
            </a:custGeom>
            <a:solidFill>
              <a:srgbClr val="E6E6E6"/>
            </a:solidFill>
            <a:ln cap="sq">
              <a:noFill/>
              <a:prstDash val="solid"/>
              <a:miter/>
            </a:ln>
          </p:spPr>
          <p:txBody>
            <a:bodyPr/>
            <a:lstStyle/>
            <a:p>
              <a:endParaRPr lang="en-US"/>
            </a:p>
          </p:txBody>
        </p:sp>
        <p:sp>
          <p:nvSpPr>
            <p:cNvPr id="23" name="TextBox 23"/>
            <p:cNvSpPr txBox="1"/>
            <p:nvPr/>
          </p:nvSpPr>
          <p:spPr>
            <a:xfrm>
              <a:off x="0" y="-19050"/>
              <a:ext cx="413221" cy="388115"/>
            </a:xfrm>
            <a:prstGeom prst="rect">
              <a:avLst/>
            </a:prstGeom>
          </p:spPr>
          <p:txBody>
            <a:bodyPr lIns="13409" tIns="13409" rIns="13409" bIns="13409" rtlCol="0" anchor="ctr"/>
            <a:lstStyle/>
            <a:p>
              <a:pPr algn="ctr">
                <a:lnSpc>
                  <a:spcPts val="2519"/>
                </a:lnSpc>
              </a:pPr>
              <a:r>
                <a:rPr lang="en-US" sz="2099">
                  <a:solidFill>
                    <a:srgbClr val="000000"/>
                  </a:solidFill>
                  <a:latin typeface="Poppins"/>
                  <a:ea typeface="Poppins"/>
                  <a:cs typeface="Poppins"/>
                  <a:sym typeface="Poppins"/>
                </a:rPr>
                <a:t>Wrap-up </a:t>
              </a:r>
            </a:p>
            <a:p>
              <a:pPr algn="ctr">
                <a:lnSpc>
                  <a:spcPts val="2519"/>
                </a:lnSpc>
              </a:pPr>
              <a:r>
                <a:rPr lang="en-US" sz="2099">
                  <a:solidFill>
                    <a:srgbClr val="000000"/>
                  </a:solidFill>
                  <a:latin typeface="Poppins"/>
                  <a:ea typeface="Poppins"/>
                  <a:cs typeface="Poppins"/>
                  <a:sym typeface="Poppins"/>
                </a:rPr>
                <a:t>Report </a:t>
              </a:r>
            </a:p>
          </p:txBody>
        </p:sp>
      </p:grpSp>
      <p:grpSp>
        <p:nvGrpSpPr>
          <p:cNvPr id="24" name="Group 24"/>
          <p:cNvGrpSpPr/>
          <p:nvPr/>
        </p:nvGrpSpPr>
        <p:grpSpPr>
          <a:xfrm>
            <a:off x="15451917" y="4622924"/>
            <a:ext cx="1807383" cy="4635376"/>
            <a:chOff x="0" y="0"/>
            <a:chExt cx="413221" cy="1059784"/>
          </a:xfrm>
        </p:grpSpPr>
        <p:sp>
          <p:nvSpPr>
            <p:cNvPr id="25" name="Freeform 25"/>
            <p:cNvSpPr/>
            <p:nvPr/>
          </p:nvSpPr>
          <p:spPr>
            <a:xfrm>
              <a:off x="0" y="0"/>
              <a:ext cx="413221" cy="1059784"/>
            </a:xfrm>
            <a:custGeom>
              <a:avLst/>
              <a:gdLst/>
              <a:ahLst/>
              <a:cxnLst/>
              <a:rect l="l" t="t" r="r" b="b"/>
              <a:pathLst>
                <a:path w="413221" h="1059784">
                  <a:moveTo>
                    <a:pt x="0" y="0"/>
                  </a:moveTo>
                  <a:lnTo>
                    <a:pt x="413221" y="0"/>
                  </a:lnTo>
                  <a:lnTo>
                    <a:pt x="413221" y="1059784"/>
                  </a:lnTo>
                  <a:lnTo>
                    <a:pt x="0" y="1059784"/>
                  </a:lnTo>
                  <a:close/>
                </a:path>
              </a:pathLst>
            </a:custGeom>
            <a:solidFill>
              <a:srgbClr val="E1251B"/>
            </a:solidFill>
            <a:ln cap="sq">
              <a:noFill/>
              <a:prstDash val="solid"/>
              <a:miter/>
            </a:ln>
          </p:spPr>
          <p:txBody>
            <a:bodyPr/>
            <a:lstStyle/>
            <a:p>
              <a:endParaRPr lang="en-US"/>
            </a:p>
          </p:txBody>
        </p:sp>
        <p:sp>
          <p:nvSpPr>
            <p:cNvPr id="26" name="TextBox 26"/>
            <p:cNvSpPr txBox="1"/>
            <p:nvPr/>
          </p:nvSpPr>
          <p:spPr>
            <a:xfrm>
              <a:off x="0" y="-19050"/>
              <a:ext cx="413221" cy="1078834"/>
            </a:xfrm>
            <a:prstGeom prst="rect">
              <a:avLst/>
            </a:prstGeom>
          </p:spPr>
          <p:txBody>
            <a:bodyPr lIns="13409" tIns="13409" rIns="13409" bIns="13409" rtlCol="0" anchor="ctr"/>
            <a:lstStyle/>
            <a:p>
              <a:pPr algn="ctr">
                <a:lnSpc>
                  <a:spcPts val="2519"/>
                </a:lnSpc>
              </a:pPr>
              <a:r>
                <a:rPr lang="en-US" sz="2099">
                  <a:solidFill>
                    <a:srgbClr val="FFFFFF"/>
                  </a:solidFill>
                  <a:latin typeface="Poppins"/>
                  <a:ea typeface="Poppins"/>
                  <a:cs typeface="Poppins"/>
                  <a:sym typeface="Poppins"/>
                </a:rPr>
                <a:t>On-Demand Landing Page </a:t>
              </a:r>
            </a:p>
          </p:txBody>
        </p:sp>
      </p:grpSp>
      <p:sp>
        <p:nvSpPr>
          <p:cNvPr id="27" name="TextBox 27"/>
          <p:cNvSpPr txBox="1"/>
          <p:nvPr/>
        </p:nvSpPr>
        <p:spPr>
          <a:xfrm>
            <a:off x="551541" y="5073910"/>
            <a:ext cx="695703" cy="591442"/>
          </a:xfrm>
          <a:prstGeom prst="rect">
            <a:avLst/>
          </a:prstGeom>
        </p:spPr>
        <p:txBody>
          <a:bodyPr lIns="0" tIns="0" rIns="0" bIns="0" rtlCol="0" anchor="t">
            <a:spAutoFit/>
          </a:bodyPr>
          <a:lstStyle/>
          <a:p>
            <a:pPr algn="l">
              <a:lnSpc>
                <a:spcPts val="4846"/>
              </a:lnSpc>
            </a:pPr>
            <a:r>
              <a:rPr lang="en-US" sz="2919">
                <a:solidFill>
                  <a:srgbClr val="000000"/>
                </a:solidFill>
                <a:latin typeface="Poppins"/>
                <a:ea typeface="Poppins"/>
                <a:cs typeface="Poppins"/>
                <a:sym typeface="Poppins"/>
              </a:rPr>
              <a:t>01</a:t>
            </a:r>
          </a:p>
        </p:txBody>
      </p:sp>
      <p:sp>
        <p:nvSpPr>
          <p:cNvPr id="28" name="TextBox 28"/>
          <p:cNvSpPr txBox="1"/>
          <p:nvPr/>
        </p:nvSpPr>
        <p:spPr>
          <a:xfrm>
            <a:off x="3482358" y="5257205"/>
            <a:ext cx="695703" cy="591442"/>
          </a:xfrm>
          <a:prstGeom prst="rect">
            <a:avLst/>
          </a:prstGeom>
        </p:spPr>
        <p:txBody>
          <a:bodyPr lIns="0" tIns="0" rIns="0" bIns="0" rtlCol="0" anchor="t">
            <a:spAutoFit/>
          </a:bodyPr>
          <a:lstStyle/>
          <a:p>
            <a:pPr algn="l">
              <a:lnSpc>
                <a:spcPts val="4846"/>
              </a:lnSpc>
            </a:pPr>
            <a:r>
              <a:rPr lang="en-US" sz="2919">
                <a:solidFill>
                  <a:srgbClr val="000000"/>
                </a:solidFill>
                <a:latin typeface="Poppins"/>
                <a:ea typeface="Poppins"/>
                <a:cs typeface="Poppins"/>
                <a:sym typeface="Poppins"/>
              </a:rPr>
              <a:t>02</a:t>
            </a:r>
          </a:p>
        </p:txBody>
      </p:sp>
      <p:sp>
        <p:nvSpPr>
          <p:cNvPr id="29" name="TextBox 29"/>
          <p:cNvSpPr txBox="1"/>
          <p:nvPr/>
        </p:nvSpPr>
        <p:spPr>
          <a:xfrm>
            <a:off x="5707957" y="5257205"/>
            <a:ext cx="695703" cy="591442"/>
          </a:xfrm>
          <a:prstGeom prst="rect">
            <a:avLst/>
          </a:prstGeom>
        </p:spPr>
        <p:txBody>
          <a:bodyPr lIns="0" tIns="0" rIns="0" bIns="0" rtlCol="0" anchor="t">
            <a:spAutoFit/>
          </a:bodyPr>
          <a:lstStyle/>
          <a:p>
            <a:pPr algn="l">
              <a:lnSpc>
                <a:spcPts val="4846"/>
              </a:lnSpc>
            </a:pPr>
            <a:r>
              <a:rPr lang="en-US" sz="2919">
                <a:solidFill>
                  <a:srgbClr val="000000"/>
                </a:solidFill>
                <a:latin typeface="Poppins"/>
                <a:ea typeface="Poppins"/>
                <a:cs typeface="Poppins"/>
                <a:sym typeface="Poppins"/>
              </a:rPr>
              <a:t>03</a:t>
            </a:r>
          </a:p>
        </p:txBody>
      </p:sp>
      <p:sp>
        <p:nvSpPr>
          <p:cNvPr id="30" name="TextBox 30"/>
          <p:cNvSpPr txBox="1"/>
          <p:nvPr/>
        </p:nvSpPr>
        <p:spPr>
          <a:xfrm>
            <a:off x="7986220" y="4285953"/>
            <a:ext cx="695703" cy="591442"/>
          </a:xfrm>
          <a:prstGeom prst="rect">
            <a:avLst/>
          </a:prstGeom>
        </p:spPr>
        <p:txBody>
          <a:bodyPr lIns="0" tIns="0" rIns="0" bIns="0" rtlCol="0" anchor="t">
            <a:spAutoFit/>
          </a:bodyPr>
          <a:lstStyle/>
          <a:p>
            <a:pPr algn="l">
              <a:lnSpc>
                <a:spcPts val="4846"/>
              </a:lnSpc>
            </a:pPr>
            <a:r>
              <a:rPr lang="en-US" sz="2919">
                <a:solidFill>
                  <a:srgbClr val="000000"/>
                </a:solidFill>
                <a:latin typeface="Poppins"/>
                <a:ea typeface="Poppins"/>
                <a:cs typeface="Poppins"/>
                <a:sym typeface="Poppins"/>
              </a:rPr>
              <a:t>04</a:t>
            </a:r>
          </a:p>
        </p:txBody>
      </p:sp>
      <p:sp>
        <p:nvSpPr>
          <p:cNvPr id="31" name="TextBox 31"/>
          <p:cNvSpPr txBox="1"/>
          <p:nvPr/>
        </p:nvSpPr>
        <p:spPr>
          <a:xfrm>
            <a:off x="11066290" y="5266730"/>
            <a:ext cx="695703" cy="591442"/>
          </a:xfrm>
          <a:prstGeom prst="rect">
            <a:avLst/>
          </a:prstGeom>
        </p:spPr>
        <p:txBody>
          <a:bodyPr lIns="0" tIns="0" rIns="0" bIns="0" rtlCol="0" anchor="t">
            <a:spAutoFit/>
          </a:bodyPr>
          <a:lstStyle/>
          <a:p>
            <a:pPr algn="l">
              <a:lnSpc>
                <a:spcPts val="4846"/>
              </a:lnSpc>
            </a:pPr>
            <a:r>
              <a:rPr lang="en-US" sz="2919">
                <a:solidFill>
                  <a:srgbClr val="000000"/>
                </a:solidFill>
                <a:latin typeface="Poppins"/>
                <a:ea typeface="Poppins"/>
                <a:cs typeface="Poppins"/>
                <a:sym typeface="Poppins"/>
              </a:rPr>
              <a:t>05</a:t>
            </a:r>
          </a:p>
        </p:txBody>
      </p:sp>
      <p:sp>
        <p:nvSpPr>
          <p:cNvPr id="32" name="TextBox 32"/>
          <p:cNvSpPr txBox="1"/>
          <p:nvPr/>
        </p:nvSpPr>
        <p:spPr>
          <a:xfrm>
            <a:off x="13363098" y="5266730"/>
            <a:ext cx="695703" cy="591442"/>
          </a:xfrm>
          <a:prstGeom prst="rect">
            <a:avLst/>
          </a:prstGeom>
        </p:spPr>
        <p:txBody>
          <a:bodyPr lIns="0" tIns="0" rIns="0" bIns="0" rtlCol="0" anchor="t">
            <a:spAutoFit/>
          </a:bodyPr>
          <a:lstStyle/>
          <a:p>
            <a:pPr algn="l">
              <a:lnSpc>
                <a:spcPts val="4846"/>
              </a:lnSpc>
            </a:pPr>
            <a:r>
              <a:rPr lang="en-US" sz="2919">
                <a:solidFill>
                  <a:srgbClr val="000000"/>
                </a:solidFill>
                <a:latin typeface="Poppins"/>
                <a:ea typeface="Poppins"/>
                <a:cs typeface="Poppins"/>
                <a:sym typeface="Poppins"/>
              </a:rPr>
              <a:t>06</a:t>
            </a:r>
          </a:p>
        </p:txBody>
      </p:sp>
      <p:sp>
        <p:nvSpPr>
          <p:cNvPr id="33" name="TextBox 33"/>
          <p:cNvSpPr txBox="1"/>
          <p:nvPr/>
        </p:nvSpPr>
        <p:spPr>
          <a:xfrm>
            <a:off x="15659905" y="4305003"/>
            <a:ext cx="695703" cy="591442"/>
          </a:xfrm>
          <a:prstGeom prst="rect">
            <a:avLst/>
          </a:prstGeom>
        </p:spPr>
        <p:txBody>
          <a:bodyPr lIns="0" tIns="0" rIns="0" bIns="0" rtlCol="0" anchor="t">
            <a:spAutoFit/>
          </a:bodyPr>
          <a:lstStyle/>
          <a:p>
            <a:pPr algn="l">
              <a:lnSpc>
                <a:spcPts val="4846"/>
              </a:lnSpc>
            </a:pPr>
            <a:r>
              <a:rPr lang="en-US" sz="2919">
                <a:solidFill>
                  <a:srgbClr val="000000"/>
                </a:solidFill>
                <a:latin typeface="Poppins"/>
                <a:ea typeface="Poppins"/>
                <a:cs typeface="Poppins"/>
                <a:sym typeface="Poppins"/>
              </a:rPr>
              <a:t>07</a:t>
            </a:r>
          </a:p>
        </p:txBody>
      </p:sp>
      <p:grpSp>
        <p:nvGrpSpPr>
          <p:cNvPr id="34" name="Group 34"/>
          <p:cNvGrpSpPr/>
          <p:nvPr/>
        </p:nvGrpSpPr>
        <p:grpSpPr>
          <a:xfrm>
            <a:off x="406614" y="7479686"/>
            <a:ext cx="12259072" cy="1778614"/>
            <a:chOff x="0" y="0"/>
            <a:chExt cx="2802787" cy="406644"/>
          </a:xfrm>
        </p:grpSpPr>
        <p:sp>
          <p:nvSpPr>
            <p:cNvPr id="35" name="Freeform 35"/>
            <p:cNvSpPr/>
            <p:nvPr/>
          </p:nvSpPr>
          <p:spPr>
            <a:xfrm>
              <a:off x="0" y="0"/>
              <a:ext cx="2802787" cy="406644"/>
            </a:xfrm>
            <a:custGeom>
              <a:avLst/>
              <a:gdLst/>
              <a:ahLst/>
              <a:cxnLst/>
              <a:rect l="l" t="t" r="r" b="b"/>
              <a:pathLst>
                <a:path w="2802787" h="406644">
                  <a:moveTo>
                    <a:pt x="0" y="0"/>
                  </a:moveTo>
                  <a:lnTo>
                    <a:pt x="2802787" y="0"/>
                  </a:lnTo>
                  <a:lnTo>
                    <a:pt x="2802787" y="406644"/>
                  </a:lnTo>
                  <a:lnTo>
                    <a:pt x="0" y="406644"/>
                  </a:lnTo>
                  <a:close/>
                </a:path>
              </a:pathLst>
            </a:custGeom>
            <a:solidFill>
              <a:srgbClr val="E1251B"/>
            </a:solidFill>
            <a:ln cap="sq">
              <a:noFill/>
              <a:prstDash val="solid"/>
              <a:miter/>
            </a:ln>
          </p:spPr>
          <p:txBody>
            <a:bodyPr/>
            <a:lstStyle/>
            <a:p>
              <a:endParaRPr lang="en-US"/>
            </a:p>
          </p:txBody>
        </p:sp>
        <p:sp>
          <p:nvSpPr>
            <p:cNvPr id="36" name="TextBox 36"/>
            <p:cNvSpPr txBox="1"/>
            <p:nvPr/>
          </p:nvSpPr>
          <p:spPr>
            <a:xfrm>
              <a:off x="0" y="-19050"/>
              <a:ext cx="2802787" cy="425694"/>
            </a:xfrm>
            <a:prstGeom prst="rect">
              <a:avLst/>
            </a:prstGeom>
          </p:spPr>
          <p:txBody>
            <a:bodyPr lIns="13409" tIns="13409" rIns="13409" bIns="13409" rtlCol="0" anchor="ctr"/>
            <a:lstStyle/>
            <a:p>
              <a:pPr algn="ctr">
                <a:lnSpc>
                  <a:spcPts val="2519"/>
                </a:lnSpc>
              </a:pPr>
              <a:r>
                <a:rPr lang="en-US" sz="2099">
                  <a:solidFill>
                    <a:srgbClr val="FFFFFF"/>
                  </a:solidFill>
                  <a:latin typeface="Poppins"/>
                  <a:ea typeface="Poppins"/>
                  <a:cs typeface="Poppins"/>
                  <a:sym typeface="Poppins"/>
                </a:rPr>
                <a:t>Launch Custom Registration Landing Page </a:t>
              </a:r>
            </a:p>
          </p:txBody>
        </p:sp>
      </p:grpSp>
      <p:sp>
        <p:nvSpPr>
          <p:cNvPr id="37" name="TextBox 37"/>
          <p:cNvSpPr txBox="1"/>
          <p:nvPr/>
        </p:nvSpPr>
        <p:spPr>
          <a:xfrm>
            <a:off x="551541" y="2383193"/>
            <a:ext cx="3970923" cy="570152"/>
          </a:xfrm>
          <a:prstGeom prst="rect">
            <a:avLst/>
          </a:prstGeom>
        </p:spPr>
        <p:txBody>
          <a:bodyPr lIns="0" tIns="0" rIns="0" bIns="0" rtlCol="0" anchor="t">
            <a:spAutoFit/>
          </a:bodyPr>
          <a:lstStyle/>
          <a:p>
            <a:pPr algn="l">
              <a:lnSpc>
                <a:spcPts val="4015"/>
              </a:lnSpc>
            </a:pPr>
            <a:r>
              <a:rPr lang="en-US" sz="3212">
                <a:solidFill>
                  <a:srgbClr val="424240"/>
                </a:solidFill>
                <a:latin typeface="ITC Avant Garde Gothic Std 2"/>
                <a:ea typeface="ITC Avant Garde Gothic Std 2"/>
                <a:cs typeface="ITC Avant Garde Gothic Std 2"/>
                <a:sym typeface="ITC Avant Garde Gothic Std 2"/>
              </a:rPr>
              <a:t>Proposed Process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551541" y="2383193"/>
            <a:ext cx="3970923" cy="570152"/>
          </a:xfrm>
          <a:prstGeom prst="rect">
            <a:avLst/>
          </a:prstGeom>
        </p:spPr>
        <p:txBody>
          <a:bodyPr lIns="0" tIns="0" rIns="0" bIns="0" rtlCol="0" anchor="t">
            <a:spAutoFit/>
          </a:bodyPr>
          <a:lstStyle/>
          <a:p>
            <a:pPr algn="l">
              <a:lnSpc>
                <a:spcPts val="4015"/>
              </a:lnSpc>
            </a:pPr>
            <a:r>
              <a:rPr lang="en-US" sz="3212">
                <a:solidFill>
                  <a:srgbClr val="424240"/>
                </a:solidFill>
                <a:latin typeface="ITC Avant Garde Gothic Std 2"/>
                <a:ea typeface="ITC Avant Garde Gothic Std 2"/>
                <a:cs typeface="ITC Avant Garde Gothic Std 2"/>
                <a:sym typeface="ITC Avant Garde Gothic Std 2"/>
              </a:rPr>
              <a:t>Proposed Process </a:t>
            </a:r>
          </a:p>
        </p:txBody>
      </p:sp>
      <p:grpSp>
        <p:nvGrpSpPr>
          <p:cNvPr id="3" name="Group 3"/>
          <p:cNvGrpSpPr/>
          <p:nvPr/>
        </p:nvGrpSpPr>
        <p:grpSpPr>
          <a:xfrm>
            <a:off x="6960668" y="4622924"/>
            <a:ext cx="2607706" cy="2585502"/>
            <a:chOff x="0" y="0"/>
            <a:chExt cx="821342" cy="814348"/>
          </a:xfrm>
        </p:grpSpPr>
        <p:sp>
          <p:nvSpPr>
            <p:cNvPr id="4" name="Freeform 4"/>
            <p:cNvSpPr/>
            <p:nvPr/>
          </p:nvSpPr>
          <p:spPr>
            <a:xfrm>
              <a:off x="0" y="0"/>
              <a:ext cx="821342" cy="814348"/>
            </a:xfrm>
            <a:custGeom>
              <a:avLst/>
              <a:gdLst/>
              <a:ahLst/>
              <a:cxnLst/>
              <a:rect l="l" t="t" r="r" b="b"/>
              <a:pathLst>
                <a:path w="821342" h="814348">
                  <a:moveTo>
                    <a:pt x="0" y="0"/>
                  </a:moveTo>
                  <a:lnTo>
                    <a:pt x="821342" y="0"/>
                  </a:lnTo>
                  <a:lnTo>
                    <a:pt x="821342" y="814348"/>
                  </a:lnTo>
                  <a:lnTo>
                    <a:pt x="0" y="814348"/>
                  </a:lnTo>
                  <a:close/>
                </a:path>
              </a:pathLst>
            </a:custGeom>
            <a:solidFill>
              <a:srgbClr val="FCC730"/>
            </a:solidFill>
            <a:ln cap="sq">
              <a:noFill/>
              <a:prstDash val="solid"/>
              <a:miter/>
            </a:ln>
          </p:spPr>
          <p:txBody>
            <a:bodyPr/>
            <a:lstStyle/>
            <a:p>
              <a:endParaRPr lang="en-US"/>
            </a:p>
          </p:txBody>
        </p:sp>
        <p:sp>
          <p:nvSpPr>
            <p:cNvPr id="5" name="TextBox 5"/>
            <p:cNvSpPr txBox="1"/>
            <p:nvPr/>
          </p:nvSpPr>
          <p:spPr>
            <a:xfrm>
              <a:off x="0" y="-9525"/>
              <a:ext cx="821342" cy="823873"/>
            </a:xfrm>
            <a:prstGeom prst="rect">
              <a:avLst/>
            </a:prstGeom>
          </p:spPr>
          <p:txBody>
            <a:bodyPr lIns="13409" tIns="13409" rIns="13409" bIns="13409" rtlCol="0" anchor="ctr"/>
            <a:lstStyle/>
            <a:p>
              <a:pPr marL="0" lvl="0" indent="0" algn="ctr">
                <a:lnSpc>
                  <a:spcPts val="2759"/>
                </a:lnSpc>
                <a:spcBef>
                  <a:spcPct val="0"/>
                </a:spcBef>
              </a:pPr>
              <a:r>
                <a:rPr lang="en-US" sz="2299">
                  <a:solidFill>
                    <a:srgbClr val="000000"/>
                  </a:solidFill>
                  <a:latin typeface="Poppins"/>
                  <a:ea typeface="Poppins"/>
                  <a:cs typeface="Poppins"/>
                  <a:sym typeface="Poppins"/>
                </a:rPr>
                <a:t>Event </a:t>
              </a:r>
            </a:p>
          </p:txBody>
        </p:sp>
      </p:grpSp>
      <p:grpSp>
        <p:nvGrpSpPr>
          <p:cNvPr id="6" name="Group 6"/>
          <p:cNvGrpSpPr/>
          <p:nvPr/>
        </p:nvGrpSpPr>
        <p:grpSpPr>
          <a:xfrm>
            <a:off x="1832854" y="5352554"/>
            <a:ext cx="2411645" cy="1855872"/>
            <a:chOff x="0" y="0"/>
            <a:chExt cx="551374" cy="424307"/>
          </a:xfrm>
        </p:grpSpPr>
        <p:sp>
          <p:nvSpPr>
            <p:cNvPr id="7" name="Freeform 7"/>
            <p:cNvSpPr/>
            <p:nvPr/>
          </p:nvSpPr>
          <p:spPr>
            <a:xfrm>
              <a:off x="0" y="0"/>
              <a:ext cx="551374" cy="424307"/>
            </a:xfrm>
            <a:custGeom>
              <a:avLst/>
              <a:gdLst/>
              <a:ahLst/>
              <a:cxnLst/>
              <a:rect l="l" t="t" r="r" b="b"/>
              <a:pathLst>
                <a:path w="551374" h="424307">
                  <a:moveTo>
                    <a:pt x="0" y="0"/>
                  </a:moveTo>
                  <a:lnTo>
                    <a:pt x="551374" y="0"/>
                  </a:lnTo>
                  <a:lnTo>
                    <a:pt x="551374" y="424307"/>
                  </a:lnTo>
                  <a:lnTo>
                    <a:pt x="0" y="424307"/>
                  </a:lnTo>
                  <a:close/>
                </a:path>
              </a:pathLst>
            </a:custGeom>
            <a:solidFill>
              <a:srgbClr val="E6E6E6"/>
            </a:solidFill>
            <a:ln cap="sq">
              <a:noFill/>
              <a:prstDash val="solid"/>
              <a:miter/>
            </a:ln>
          </p:spPr>
          <p:txBody>
            <a:bodyPr/>
            <a:lstStyle/>
            <a:p>
              <a:endParaRPr lang="en-US"/>
            </a:p>
          </p:txBody>
        </p:sp>
        <p:sp>
          <p:nvSpPr>
            <p:cNvPr id="8" name="TextBox 8"/>
            <p:cNvSpPr txBox="1"/>
            <p:nvPr/>
          </p:nvSpPr>
          <p:spPr>
            <a:xfrm>
              <a:off x="0" y="-19050"/>
              <a:ext cx="551374" cy="443357"/>
            </a:xfrm>
            <a:prstGeom prst="rect">
              <a:avLst/>
            </a:prstGeom>
          </p:spPr>
          <p:txBody>
            <a:bodyPr lIns="13409" tIns="13409" rIns="13409" bIns="13409" rtlCol="0" anchor="ctr"/>
            <a:lstStyle/>
            <a:p>
              <a:pPr algn="ctr">
                <a:lnSpc>
                  <a:spcPts val="2279"/>
                </a:lnSpc>
              </a:pPr>
              <a:r>
                <a:rPr lang="en-US" sz="1899">
                  <a:solidFill>
                    <a:srgbClr val="000000"/>
                  </a:solidFill>
                  <a:latin typeface="Poppins"/>
                  <a:ea typeface="Poppins"/>
                  <a:cs typeface="Poppins"/>
                  <a:sym typeface="Poppins"/>
                </a:rPr>
                <a:t>Annoucement Email </a:t>
              </a:r>
            </a:p>
          </p:txBody>
        </p:sp>
      </p:grpSp>
      <p:sp>
        <p:nvSpPr>
          <p:cNvPr id="9" name="TextBox 9"/>
          <p:cNvSpPr txBox="1"/>
          <p:nvPr/>
        </p:nvSpPr>
        <p:spPr>
          <a:xfrm>
            <a:off x="406614" y="650790"/>
            <a:ext cx="11776671" cy="1455415"/>
          </a:xfrm>
          <a:prstGeom prst="rect">
            <a:avLst/>
          </a:prstGeom>
        </p:spPr>
        <p:txBody>
          <a:bodyPr lIns="0" tIns="0" rIns="0" bIns="0" rtlCol="0" anchor="t">
            <a:spAutoFit/>
          </a:bodyPr>
          <a:lstStyle/>
          <a:p>
            <a:pPr algn="l">
              <a:lnSpc>
                <a:spcPts val="10559"/>
              </a:lnSpc>
            </a:pPr>
            <a:r>
              <a:rPr lang="en-US" sz="9599">
                <a:solidFill>
                  <a:srgbClr val="000000"/>
                </a:solidFill>
                <a:latin typeface="Poppins"/>
                <a:ea typeface="Poppins"/>
                <a:cs typeface="Poppins"/>
                <a:sym typeface="Poppins"/>
              </a:rPr>
              <a:t>CAMPAIGN OUTLINE</a:t>
            </a:r>
          </a:p>
        </p:txBody>
      </p:sp>
      <p:grpSp>
        <p:nvGrpSpPr>
          <p:cNvPr id="10" name="Group 10"/>
          <p:cNvGrpSpPr/>
          <p:nvPr/>
        </p:nvGrpSpPr>
        <p:grpSpPr>
          <a:xfrm>
            <a:off x="4736214" y="5594176"/>
            <a:ext cx="1892397" cy="1614250"/>
            <a:chOff x="0" y="0"/>
            <a:chExt cx="432658" cy="369065"/>
          </a:xfrm>
        </p:grpSpPr>
        <p:sp>
          <p:nvSpPr>
            <p:cNvPr id="11" name="Freeform 11"/>
            <p:cNvSpPr/>
            <p:nvPr/>
          </p:nvSpPr>
          <p:spPr>
            <a:xfrm>
              <a:off x="0" y="0"/>
              <a:ext cx="432658" cy="369065"/>
            </a:xfrm>
            <a:custGeom>
              <a:avLst/>
              <a:gdLst/>
              <a:ahLst/>
              <a:cxnLst/>
              <a:rect l="l" t="t" r="r" b="b"/>
              <a:pathLst>
                <a:path w="432658" h="369065">
                  <a:moveTo>
                    <a:pt x="0" y="0"/>
                  </a:moveTo>
                  <a:lnTo>
                    <a:pt x="432658" y="0"/>
                  </a:lnTo>
                  <a:lnTo>
                    <a:pt x="432658" y="369065"/>
                  </a:lnTo>
                  <a:lnTo>
                    <a:pt x="0" y="369065"/>
                  </a:lnTo>
                  <a:close/>
                </a:path>
              </a:pathLst>
            </a:custGeom>
            <a:solidFill>
              <a:srgbClr val="E6E6E6"/>
            </a:solidFill>
            <a:ln cap="sq">
              <a:noFill/>
              <a:prstDash val="solid"/>
              <a:miter/>
            </a:ln>
          </p:spPr>
          <p:txBody>
            <a:bodyPr/>
            <a:lstStyle/>
            <a:p>
              <a:endParaRPr lang="en-US"/>
            </a:p>
          </p:txBody>
        </p:sp>
        <p:sp>
          <p:nvSpPr>
            <p:cNvPr id="12" name="TextBox 12"/>
            <p:cNvSpPr txBox="1"/>
            <p:nvPr/>
          </p:nvSpPr>
          <p:spPr>
            <a:xfrm>
              <a:off x="0" y="-19050"/>
              <a:ext cx="432658" cy="388115"/>
            </a:xfrm>
            <a:prstGeom prst="rect">
              <a:avLst/>
            </a:prstGeom>
          </p:spPr>
          <p:txBody>
            <a:bodyPr lIns="13409" tIns="13409" rIns="13409" bIns="13409" rtlCol="0" anchor="ctr"/>
            <a:lstStyle/>
            <a:p>
              <a:pPr algn="ctr">
                <a:lnSpc>
                  <a:spcPts val="2519"/>
                </a:lnSpc>
              </a:pPr>
              <a:r>
                <a:rPr lang="en-US" sz="2099">
                  <a:solidFill>
                    <a:srgbClr val="000000"/>
                  </a:solidFill>
                  <a:latin typeface="Poppins"/>
                  <a:ea typeface="Poppins"/>
                  <a:cs typeface="Poppins"/>
                  <a:sym typeface="Poppins"/>
                </a:rPr>
                <a:t>Reminder 1</a:t>
              </a:r>
            </a:p>
          </p:txBody>
        </p:sp>
      </p:grpSp>
      <p:grpSp>
        <p:nvGrpSpPr>
          <p:cNvPr id="13" name="Group 13"/>
          <p:cNvGrpSpPr/>
          <p:nvPr/>
        </p:nvGrpSpPr>
        <p:grpSpPr>
          <a:xfrm>
            <a:off x="10054149" y="5594176"/>
            <a:ext cx="4104190" cy="1614250"/>
            <a:chOff x="0" y="0"/>
            <a:chExt cx="938340" cy="369065"/>
          </a:xfrm>
        </p:grpSpPr>
        <p:sp>
          <p:nvSpPr>
            <p:cNvPr id="14" name="Freeform 14"/>
            <p:cNvSpPr/>
            <p:nvPr/>
          </p:nvSpPr>
          <p:spPr>
            <a:xfrm>
              <a:off x="0" y="0"/>
              <a:ext cx="938340" cy="369065"/>
            </a:xfrm>
            <a:custGeom>
              <a:avLst/>
              <a:gdLst/>
              <a:ahLst/>
              <a:cxnLst/>
              <a:rect l="l" t="t" r="r" b="b"/>
              <a:pathLst>
                <a:path w="938340" h="369065">
                  <a:moveTo>
                    <a:pt x="0" y="0"/>
                  </a:moveTo>
                  <a:lnTo>
                    <a:pt x="938340" y="0"/>
                  </a:lnTo>
                  <a:lnTo>
                    <a:pt x="938340" y="369065"/>
                  </a:lnTo>
                  <a:lnTo>
                    <a:pt x="0" y="369065"/>
                  </a:lnTo>
                  <a:close/>
                </a:path>
              </a:pathLst>
            </a:custGeom>
            <a:solidFill>
              <a:srgbClr val="E6E6E6"/>
            </a:solidFill>
            <a:ln cap="sq">
              <a:noFill/>
              <a:prstDash val="solid"/>
              <a:miter/>
            </a:ln>
          </p:spPr>
          <p:txBody>
            <a:bodyPr/>
            <a:lstStyle/>
            <a:p>
              <a:endParaRPr lang="en-US"/>
            </a:p>
          </p:txBody>
        </p:sp>
        <p:sp>
          <p:nvSpPr>
            <p:cNvPr id="15" name="TextBox 15"/>
            <p:cNvSpPr txBox="1"/>
            <p:nvPr/>
          </p:nvSpPr>
          <p:spPr>
            <a:xfrm>
              <a:off x="0" y="-19050"/>
              <a:ext cx="938340" cy="388115"/>
            </a:xfrm>
            <a:prstGeom prst="rect">
              <a:avLst/>
            </a:prstGeom>
          </p:spPr>
          <p:txBody>
            <a:bodyPr lIns="13409" tIns="13409" rIns="13409" bIns="13409" rtlCol="0" anchor="ctr"/>
            <a:lstStyle/>
            <a:p>
              <a:pPr algn="ctr">
                <a:lnSpc>
                  <a:spcPts val="2519"/>
                </a:lnSpc>
              </a:pPr>
              <a:r>
                <a:rPr lang="en-US" sz="2099">
                  <a:solidFill>
                    <a:srgbClr val="000000"/>
                  </a:solidFill>
                  <a:latin typeface="Poppins"/>
                  <a:ea typeface="Poppins"/>
                  <a:cs typeface="Poppins"/>
                  <a:sym typeface="Poppins"/>
                </a:rPr>
                <a:t>Wrap-up </a:t>
              </a:r>
            </a:p>
            <a:p>
              <a:pPr algn="ctr">
                <a:lnSpc>
                  <a:spcPts val="2519"/>
                </a:lnSpc>
              </a:pPr>
              <a:r>
                <a:rPr lang="en-US" sz="2099">
                  <a:solidFill>
                    <a:srgbClr val="000000"/>
                  </a:solidFill>
                  <a:latin typeface="Poppins"/>
                  <a:ea typeface="Poppins"/>
                  <a:cs typeface="Poppins"/>
                  <a:sym typeface="Poppins"/>
                </a:rPr>
                <a:t>Email </a:t>
              </a:r>
            </a:p>
          </p:txBody>
        </p:sp>
      </p:grpSp>
      <p:grpSp>
        <p:nvGrpSpPr>
          <p:cNvPr id="16" name="Group 16"/>
          <p:cNvGrpSpPr/>
          <p:nvPr/>
        </p:nvGrpSpPr>
        <p:grpSpPr>
          <a:xfrm>
            <a:off x="10054149" y="7644050"/>
            <a:ext cx="1807383" cy="1614250"/>
            <a:chOff x="0" y="0"/>
            <a:chExt cx="413221" cy="369065"/>
          </a:xfrm>
        </p:grpSpPr>
        <p:sp>
          <p:nvSpPr>
            <p:cNvPr id="17" name="Freeform 17"/>
            <p:cNvSpPr/>
            <p:nvPr/>
          </p:nvSpPr>
          <p:spPr>
            <a:xfrm>
              <a:off x="0" y="0"/>
              <a:ext cx="413221" cy="369065"/>
            </a:xfrm>
            <a:custGeom>
              <a:avLst/>
              <a:gdLst/>
              <a:ahLst/>
              <a:cxnLst/>
              <a:rect l="l" t="t" r="r" b="b"/>
              <a:pathLst>
                <a:path w="413221" h="369065">
                  <a:moveTo>
                    <a:pt x="0" y="0"/>
                  </a:moveTo>
                  <a:lnTo>
                    <a:pt x="413221" y="0"/>
                  </a:lnTo>
                  <a:lnTo>
                    <a:pt x="413221" y="369065"/>
                  </a:lnTo>
                  <a:lnTo>
                    <a:pt x="0" y="369065"/>
                  </a:lnTo>
                  <a:close/>
                </a:path>
              </a:pathLst>
            </a:custGeom>
            <a:solidFill>
              <a:srgbClr val="F5B335"/>
            </a:solidFill>
            <a:ln cap="sq">
              <a:noFill/>
              <a:prstDash val="solid"/>
              <a:miter/>
            </a:ln>
          </p:spPr>
          <p:txBody>
            <a:bodyPr/>
            <a:lstStyle/>
            <a:p>
              <a:endParaRPr lang="en-US"/>
            </a:p>
          </p:txBody>
        </p:sp>
        <p:sp>
          <p:nvSpPr>
            <p:cNvPr id="18" name="TextBox 18"/>
            <p:cNvSpPr txBox="1"/>
            <p:nvPr/>
          </p:nvSpPr>
          <p:spPr>
            <a:xfrm>
              <a:off x="0" y="-19050"/>
              <a:ext cx="413221" cy="388115"/>
            </a:xfrm>
            <a:prstGeom prst="rect">
              <a:avLst/>
            </a:prstGeom>
          </p:spPr>
          <p:txBody>
            <a:bodyPr lIns="13409" tIns="13409" rIns="13409" bIns="13409" rtlCol="0" anchor="ctr"/>
            <a:lstStyle/>
            <a:p>
              <a:pPr algn="ctr">
                <a:lnSpc>
                  <a:spcPts val="2519"/>
                </a:lnSpc>
              </a:pPr>
              <a:r>
                <a:rPr lang="en-US" sz="2099">
                  <a:solidFill>
                    <a:srgbClr val="000000"/>
                  </a:solidFill>
                  <a:latin typeface="Poppins"/>
                  <a:ea typeface="Poppins"/>
                  <a:cs typeface="Poppins"/>
                  <a:sym typeface="Poppins"/>
                </a:rPr>
                <a:t>Wrap-up </a:t>
              </a:r>
            </a:p>
            <a:p>
              <a:pPr algn="ctr">
                <a:lnSpc>
                  <a:spcPts val="2519"/>
                </a:lnSpc>
              </a:pPr>
              <a:r>
                <a:rPr lang="en-US" sz="2099">
                  <a:solidFill>
                    <a:srgbClr val="000000"/>
                  </a:solidFill>
                  <a:latin typeface="Poppins"/>
                  <a:ea typeface="Poppins"/>
                  <a:cs typeface="Poppins"/>
                  <a:sym typeface="Poppins"/>
                </a:rPr>
                <a:t>Report </a:t>
              </a:r>
            </a:p>
          </p:txBody>
        </p:sp>
      </p:grpSp>
      <p:grpSp>
        <p:nvGrpSpPr>
          <p:cNvPr id="19" name="Group 19"/>
          <p:cNvGrpSpPr/>
          <p:nvPr/>
        </p:nvGrpSpPr>
        <p:grpSpPr>
          <a:xfrm>
            <a:off x="12350956" y="7644050"/>
            <a:ext cx="1807383" cy="1614250"/>
            <a:chOff x="0" y="0"/>
            <a:chExt cx="413221" cy="369065"/>
          </a:xfrm>
        </p:grpSpPr>
        <p:sp>
          <p:nvSpPr>
            <p:cNvPr id="20" name="Freeform 20"/>
            <p:cNvSpPr/>
            <p:nvPr/>
          </p:nvSpPr>
          <p:spPr>
            <a:xfrm>
              <a:off x="0" y="0"/>
              <a:ext cx="413221" cy="369065"/>
            </a:xfrm>
            <a:custGeom>
              <a:avLst/>
              <a:gdLst/>
              <a:ahLst/>
              <a:cxnLst/>
              <a:rect l="l" t="t" r="r" b="b"/>
              <a:pathLst>
                <a:path w="413221" h="369065">
                  <a:moveTo>
                    <a:pt x="0" y="0"/>
                  </a:moveTo>
                  <a:lnTo>
                    <a:pt x="413221" y="0"/>
                  </a:lnTo>
                  <a:lnTo>
                    <a:pt x="413221" y="369065"/>
                  </a:lnTo>
                  <a:lnTo>
                    <a:pt x="0" y="369065"/>
                  </a:lnTo>
                  <a:close/>
                </a:path>
              </a:pathLst>
            </a:custGeom>
            <a:solidFill>
              <a:srgbClr val="E1251B"/>
            </a:solidFill>
            <a:ln cap="sq">
              <a:noFill/>
              <a:prstDash val="solid"/>
              <a:miter/>
            </a:ln>
          </p:spPr>
          <p:txBody>
            <a:bodyPr/>
            <a:lstStyle/>
            <a:p>
              <a:endParaRPr lang="en-US"/>
            </a:p>
          </p:txBody>
        </p:sp>
        <p:sp>
          <p:nvSpPr>
            <p:cNvPr id="21" name="TextBox 21"/>
            <p:cNvSpPr txBox="1"/>
            <p:nvPr/>
          </p:nvSpPr>
          <p:spPr>
            <a:xfrm>
              <a:off x="0" y="-19050"/>
              <a:ext cx="413221" cy="388115"/>
            </a:xfrm>
            <a:prstGeom prst="rect">
              <a:avLst/>
            </a:prstGeom>
          </p:spPr>
          <p:txBody>
            <a:bodyPr lIns="13409" tIns="13409" rIns="13409" bIns="13409" rtlCol="0" anchor="ctr"/>
            <a:lstStyle/>
            <a:p>
              <a:pPr algn="ctr">
                <a:lnSpc>
                  <a:spcPts val="2519"/>
                </a:lnSpc>
              </a:pPr>
              <a:r>
                <a:rPr lang="en-US" sz="2099">
                  <a:solidFill>
                    <a:srgbClr val="FFFFFF"/>
                  </a:solidFill>
                  <a:latin typeface="Poppins"/>
                  <a:ea typeface="Poppins"/>
                  <a:cs typeface="Poppins"/>
                  <a:sym typeface="Poppins"/>
                </a:rPr>
                <a:t>On-Demand Landing Page </a:t>
              </a:r>
            </a:p>
          </p:txBody>
        </p:sp>
      </p:grpSp>
      <p:sp>
        <p:nvSpPr>
          <p:cNvPr id="22" name="TextBox 22"/>
          <p:cNvSpPr txBox="1"/>
          <p:nvPr/>
        </p:nvSpPr>
        <p:spPr>
          <a:xfrm>
            <a:off x="1977781" y="5073910"/>
            <a:ext cx="695703" cy="591442"/>
          </a:xfrm>
          <a:prstGeom prst="rect">
            <a:avLst/>
          </a:prstGeom>
        </p:spPr>
        <p:txBody>
          <a:bodyPr lIns="0" tIns="0" rIns="0" bIns="0" rtlCol="0" anchor="t">
            <a:spAutoFit/>
          </a:bodyPr>
          <a:lstStyle/>
          <a:p>
            <a:pPr algn="l">
              <a:lnSpc>
                <a:spcPts val="4846"/>
              </a:lnSpc>
            </a:pPr>
            <a:r>
              <a:rPr lang="en-US" sz="2919">
                <a:solidFill>
                  <a:srgbClr val="000000"/>
                </a:solidFill>
                <a:latin typeface="Poppins"/>
                <a:ea typeface="Poppins"/>
                <a:cs typeface="Poppins"/>
                <a:sym typeface="Poppins"/>
              </a:rPr>
              <a:t>01</a:t>
            </a:r>
          </a:p>
        </p:txBody>
      </p:sp>
      <p:sp>
        <p:nvSpPr>
          <p:cNvPr id="23" name="TextBox 23"/>
          <p:cNvSpPr txBox="1"/>
          <p:nvPr/>
        </p:nvSpPr>
        <p:spPr>
          <a:xfrm>
            <a:off x="4908598" y="5257205"/>
            <a:ext cx="695703" cy="591442"/>
          </a:xfrm>
          <a:prstGeom prst="rect">
            <a:avLst/>
          </a:prstGeom>
        </p:spPr>
        <p:txBody>
          <a:bodyPr lIns="0" tIns="0" rIns="0" bIns="0" rtlCol="0" anchor="t">
            <a:spAutoFit/>
          </a:bodyPr>
          <a:lstStyle/>
          <a:p>
            <a:pPr algn="l">
              <a:lnSpc>
                <a:spcPts val="4846"/>
              </a:lnSpc>
            </a:pPr>
            <a:r>
              <a:rPr lang="en-US" sz="2919">
                <a:solidFill>
                  <a:srgbClr val="000000"/>
                </a:solidFill>
                <a:latin typeface="Poppins"/>
                <a:ea typeface="Poppins"/>
                <a:cs typeface="Poppins"/>
                <a:sym typeface="Poppins"/>
              </a:rPr>
              <a:t>02</a:t>
            </a:r>
          </a:p>
        </p:txBody>
      </p:sp>
      <p:sp>
        <p:nvSpPr>
          <p:cNvPr id="24" name="TextBox 24"/>
          <p:cNvSpPr txBox="1"/>
          <p:nvPr/>
        </p:nvSpPr>
        <p:spPr>
          <a:xfrm>
            <a:off x="7185716" y="4285953"/>
            <a:ext cx="695703" cy="591442"/>
          </a:xfrm>
          <a:prstGeom prst="rect">
            <a:avLst/>
          </a:prstGeom>
        </p:spPr>
        <p:txBody>
          <a:bodyPr lIns="0" tIns="0" rIns="0" bIns="0" rtlCol="0" anchor="t">
            <a:spAutoFit/>
          </a:bodyPr>
          <a:lstStyle/>
          <a:p>
            <a:pPr algn="l">
              <a:lnSpc>
                <a:spcPts val="4846"/>
              </a:lnSpc>
            </a:pPr>
            <a:r>
              <a:rPr lang="en-US" sz="2919">
                <a:solidFill>
                  <a:srgbClr val="000000"/>
                </a:solidFill>
                <a:latin typeface="Poppins"/>
                <a:ea typeface="Poppins"/>
                <a:cs typeface="Poppins"/>
                <a:sym typeface="Poppins"/>
              </a:rPr>
              <a:t>03</a:t>
            </a:r>
          </a:p>
        </p:txBody>
      </p:sp>
      <p:sp>
        <p:nvSpPr>
          <p:cNvPr id="25" name="TextBox 25"/>
          <p:cNvSpPr txBox="1"/>
          <p:nvPr/>
        </p:nvSpPr>
        <p:spPr>
          <a:xfrm>
            <a:off x="10262137" y="5266730"/>
            <a:ext cx="695703" cy="591442"/>
          </a:xfrm>
          <a:prstGeom prst="rect">
            <a:avLst/>
          </a:prstGeom>
        </p:spPr>
        <p:txBody>
          <a:bodyPr lIns="0" tIns="0" rIns="0" bIns="0" rtlCol="0" anchor="t">
            <a:spAutoFit/>
          </a:bodyPr>
          <a:lstStyle/>
          <a:p>
            <a:pPr algn="l">
              <a:lnSpc>
                <a:spcPts val="4846"/>
              </a:lnSpc>
            </a:pPr>
            <a:r>
              <a:rPr lang="en-US" sz="2919">
                <a:solidFill>
                  <a:srgbClr val="000000"/>
                </a:solidFill>
                <a:latin typeface="Poppins"/>
                <a:ea typeface="Poppins"/>
                <a:cs typeface="Poppins"/>
                <a:sym typeface="Poppins"/>
              </a:rPr>
              <a:t>04</a:t>
            </a:r>
          </a:p>
        </p:txBody>
      </p:sp>
      <p:grpSp>
        <p:nvGrpSpPr>
          <p:cNvPr id="26" name="Group 26"/>
          <p:cNvGrpSpPr/>
          <p:nvPr/>
        </p:nvGrpSpPr>
        <p:grpSpPr>
          <a:xfrm>
            <a:off x="1832854" y="7479686"/>
            <a:ext cx="7735520" cy="1778614"/>
            <a:chOff x="0" y="0"/>
            <a:chExt cx="1768569" cy="406644"/>
          </a:xfrm>
        </p:grpSpPr>
        <p:sp>
          <p:nvSpPr>
            <p:cNvPr id="27" name="Freeform 27"/>
            <p:cNvSpPr/>
            <p:nvPr/>
          </p:nvSpPr>
          <p:spPr>
            <a:xfrm>
              <a:off x="0" y="0"/>
              <a:ext cx="1768569" cy="406644"/>
            </a:xfrm>
            <a:custGeom>
              <a:avLst/>
              <a:gdLst/>
              <a:ahLst/>
              <a:cxnLst/>
              <a:rect l="l" t="t" r="r" b="b"/>
              <a:pathLst>
                <a:path w="1768569" h="406644">
                  <a:moveTo>
                    <a:pt x="0" y="0"/>
                  </a:moveTo>
                  <a:lnTo>
                    <a:pt x="1768569" y="0"/>
                  </a:lnTo>
                  <a:lnTo>
                    <a:pt x="1768569" y="406644"/>
                  </a:lnTo>
                  <a:lnTo>
                    <a:pt x="0" y="406644"/>
                  </a:lnTo>
                  <a:close/>
                </a:path>
              </a:pathLst>
            </a:custGeom>
            <a:solidFill>
              <a:srgbClr val="E1251B"/>
            </a:solidFill>
            <a:ln cap="sq">
              <a:noFill/>
              <a:prstDash val="solid"/>
              <a:miter/>
            </a:ln>
          </p:spPr>
          <p:txBody>
            <a:bodyPr/>
            <a:lstStyle/>
            <a:p>
              <a:endParaRPr lang="en-US"/>
            </a:p>
          </p:txBody>
        </p:sp>
        <p:sp>
          <p:nvSpPr>
            <p:cNvPr id="28" name="TextBox 28"/>
            <p:cNvSpPr txBox="1"/>
            <p:nvPr/>
          </p:nvSpPr>
          <p:spPr>
            <a:xfrm>
              <a:off x="0" y="-19050"/>
              <a:ext cx="1768569" cy="425694"/>
            </a:xfrm>
            <a:prstGeom prst="rect">
              <a:avLst/>
            </a:prstGeom>
          </p:spPr>
          <p:txBody>
            <a:bodyPr lIns="13409" tIns="13409" rIns="13409" bIns="13409" rtlCol="0" anchor="ctr"/>
            <a:lstStyle/>
            <a:p>
              <a:pPr algn="ctr">
                <a:lnSpc>
                  <a:spcPts val="2519"/>
                </a:lnSpc>
              </a:pPr>
              <a:r>
                <a:rPr lang="en-US" sz="2099">
                  <a:solidFill>
                    <a:srgbClr val="FFFFFF"/>
                  </a:solidFill>
                  <a:latin typeface="Poppins"/>
                  <a:ea typeface="Poppins"/>
                  <a:cs typeface="Poppins"/>
                  <a:sym typeface="Poppins"/>
                </a:rPr>
                <a:t>Launch Custom Registration Landing Page </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93939"/>
        </a:solidFill>
        <a:effectLst/>
      </p:bgPr>
    </p:bg>
    <p:spTree>
      <p:nvGrpSpPr>
        <p:cNvPr id="1" name=""/>
        <p:cNvGrpSpPr/>
        <p:nvPr/>
      </p:nvGrpSpPr>
      <p:grpSpPr>
        <a:xfrm>
          <a:off x="0" y="0"/>
          <a:ext cx="0" cy="0"/>
          <a:chOff x="0" y="0"/>
          <a:chExt cx="0" cy="0"/>
        </a:xfrm>
      </p:grpSpPr>
      <p:sp>
        <p:nvSpPr>
          <p:cNvPr id="2" name="Freeform 2"/>
          <p:cNvSpPr/>
          <p:nvPr/>
        </p:nvSpPr>
        <p:spPr>
          <a:xfrm>
            <a:off x="11187045" y="7752258"/>
            <a:ext cx="7100955" cy="2534742"/>
          </a:xfrm>
          <a:custGeom>
            <a:avLst/>
            <a:gdLst/>
            <a:ahLst/>
            <a:cxnLst/>
            <a:rect l="l" t="t" r="r" b="b"/>
            <a:pathLst>
              <a:path w="7100955" h="2534742">
                <a:moveTo>
                  <a:pt x="0" y="0"/>
                </a:moveTo>
                <a:lnTo>
                  <a:pt x="7100955" y="0"/>
                </a:lnTo>
                <a:lnTo>
                  <a:pt x="7100955" y="2534742"/>
                </a:lnTo>
                <a:lnTo>
                  <a:pt x="0" y="2534742"/>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28700" y="1028700"/>
            <a:ext cx="8557214" cy="904875"/>
          </a:xfrm>
          <a:prstGeom prst="rect">
            <a:avLst/>
          </a:prstGeom>
        </p:spPr>
        <p:txBody>
          <a:bodyPr lIns="0" tIns="0" rIns="0" bIns="0" rtlCol="0" anchor="t">
            <a:spAutoFit/>
          </a:bodyPr>
          <a:lstStyle/>
          <a:p>
            <a:pPr algn="l">
              <a:lnSpc>
                <a:spcPts val="6599"/>
              </a:lnSpc>
            </a:pPr>
            <a:r>
              <a:rPr lang="en-US" sz="5999">
                <a:solidFill>
                  <a:srgbClr val="FFFFFF"/>
                </a:solidFill>
                <a:latin typeface="Poppins"/>
                <a:ea typeface="Poppins"/>
                <a:cs typeface="Poppins"/>
                <a:sym typeface="Poppins"/>
              </a:rPr>
              <a:t>NEXT STEP...</a:t>
            </a:r>
          </a:p>
        </p:txBody>
      </p:sp>
      <p:sp>
        <p:nvSpPr>
          <p:cNvPr id="4" name="TextBox 4"/>
          <p:cNvSpPr txBox="1"/>
          <p:nvPr/>
        </p:nvSpPr>
        <p:spPr>
          <a:xfrm>
            <a:off x="1028700" y="4208032"/>
            <a:ext cx="7921844" cy="1782445"/>
          </a:xfrm>
          <a:prstGeom prst="rect">
            <a:avLst/>
          </a:prstGeom>
        </p:spPr>
        <p:txBody>
          <a:bodyPr lIns="0" tIns="0" rIns="0" bIns="0" rtlCol="0" anchor="t">
            <a:spAutoFit/>
          </a:bodyPr>
          <a:lstStyle/>
          <a:p>
            <a:pPr algn="l">
              <a:lnSpc>
                <a:spcPts val="3500"/>
              </a:lnSpc>
            </a:pPr>
            <a:r>
              <a:rPr lang="en-US" sz="2800" dirty="0">
                <a:solidFill>
                  <a:srgbClr val="FFFFFF"/>
                </a:solidFill>
                <a:latin typeface="Poppins"/>
                <a:ea typeface="Poppins"/>
                <a:cs typeface="Poppins"/>
                <a:sym typeface="Poppins"/>
              </a:rPr>
              <a:t>If you are ready to start planning, submit a Ticket to Marketing and let’s get going! </a:t>
            </a:r>
          </a:p>
          <a:p>
            <a:pPr algn="l">
              <a:lnSpc>
                <a:spcPts val="3500"/>
              </a:lnSpc>
            </a:pPr>
            <a:endParaRPr lang="en-US" sz="2800" dirty="0">
              <a:solidFill>
                <a:srgbClr val="FFFFFF"/>
              </a:solidFill>
              <a:latin typeface="Poppins"/>
              <a:ea typeface="Poppins"/>
              <a:cs typeface="Poppins"/>
              <a:sym typeface="Poppins"/>
            </a:endParaRPr>
          </a:p>
          <a:p>
            <a:pPr algn="l">
              <a:lnSpc>
                <a:spcPts val="3500"/>
              </a:lnSpc>
            </a:pPr>
            <a:r>
              <a:rPr lang="en-US" sz="2800" dirty="0">
                <a:solidFill>
                  <a:srgbClr val="FFFFFF"/>
                </a:solidFill>
                <a:latin typeface="Poppins"/>
                <a:ea typeface="Poppins"/>
                <a:cs typeface="Poppins"/>
                <a:sym typeface="Poppins"/>
              </a:rPr>
              <a:t>Submission Form - </a:t>
            </a:r>
            <a:r>
              <a:rPr lang="en-US" sz="2800" u="sng" dirty="0">
                <a:solidFill>
                  <a:srgbClr val="FCC730"/>
                </a:solidFill>
                <a:latin typeface="Poppins"/>
                <a:ea typeface="Poppins"/>
                <a:cs typeface="Poppins"/>
                <a:sym typeface="Poppins"/>
                <a:hlinkClick r:id="rId3" tooltip="https://wkf.ms/46ljfKS">
                  <a:extLst>
                    <a:ext uri="{A12FA001-AC4F-418D-AE19-62706E023703}">
                      <ahyp:hlinkClr xmlns:ahyp="http://schemas.microsoft.com/office/drawing/2018/hyperlinkcolor" val="tx"/>
                    </a:ext>
                  </a:extLst>
                </a:hlinkClick>
              </a:rPr>
              <a:t>Click Here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849803" y="2130145"/>
            <a:ext cx="5153001" cy="1386515"/>
          </a:xfrm>
          <a:prstGeom prst="rect">
            <a:avLst/>
          </a:prstGeom>
        </p:spPr>
        <p:txBody>
          <a:bodyPr lIns="0" tIns="0" rIns="0" bIns="0" rtlCol="0" anchor="t">
            <a:spAutoFit/>
          </a:bodyPr>
          <a:lstStyle/>
          <a:p>
            <a:pPr algn="l">
              <a:lnSpc>
                <a:spcPts val="10084"/>
              </a:lnSpc>
            </a:pPr>
            <a:r>
              <a:rPr lang="en-US" sz="9167">
                <a:solidFill>
                  <a:srgbClr val="393939"/>
                </a:solidFill>
                <a:latin typeface="Poppins"/>
                <a:ea typeface="Poppins"/>
                <a:cs typeface="Poppins"/>
                <a:sym typeface="Poppins"/>
              </a:rPr>
              <a:t>AGENDA</a:t>
            </a:r>
          </a:p>
        </p:txBody>
      </p:sp>
      <p:sp>
        <p:nvSpPr>
          <p:cNvPr id="3" name="Freeform 3"/>
          <p:cNvSpPr/>
          <p:nvPr/>
        </p:nvSpPr>
        <p:spPr>
          <a:xfrm>
            <a:off x="399132" y="571943"/>
            <a:ext cx="2581995" cy="2264895"/>
          </a:xfrm>
          <a:custGeom>
            <a:avLst/>
            <a:gdLst/>
            <a:ahLst/>
            <a:cxnLst/>
            <a:rect l="l" t="t" r="r" b="b"/>
            <a:pathLst>
              <a:path w="2581995" h="2264895">
                <a:moveTo>
                  <a:pt x="0" y="0"/>
                </a:moveTo>
                <a:lnTo>
                  <a:pt x="2581995" y="0"/>
                </a:lnTo>
                <a:lnTo>
                  <a:pt x="2581995" y="2264896"/>
                </a:lnTo>
                <a:lnTo>
                  <a:pt x="0" y="2264896"/>
                </a:lnTo>
                <a:lnTo>
                  <a:pt x="0" y="0"/>
                </a:lnTo>
                <a:close/>
              </a:path>
            </a:pathLst>
          </a:custGeom>
          <a:blipFill>
            <a:blip r:embed="rId3"/>
            <a:stretch>
              <a:fillRect l="-218374" t="-166726" r="-123736" b="-2918"/>
            </a:stretch>
          </a:blipFill>
        </p:spPr>
        <p:txBody>
          <a:bodyPr/>
          <a:lstStyle/>
          <a:p>
            <a:endParaRPr lang="en-US"/>
          </a:p>
        </p:txBody>
      </p:sp>
      <p:sp>
        <p:nvSpPr>
          <p:cNvPr id="4" name="Freeform 4"/>
          <p:cNvSpPr/>
          <p:nvPr/>
        </p:nvSpPr>
        <p:spPr>
          <a:xfrm>
            <a:off x="9493877" y="0"/>
            <a:ext cx="8794123" cy="10219336"/>
          </a:xfrm>
          <a:custGeom>
            <a:avLst/>
            <a:gdLst/>
            <a:ahLst/>
            <a:cxnLst/>
            <a:rect l="l" t="t" r="r" b="b"/>
            <a:pathLst>
              <a:path w="8794123" h="10219336">
                <a:moveTo>
                  <a:pt x="0" y="0"/>
                </a:moveTo>
                <a:lnTo>
                  <a:pt x="8794123" y="0"/>
                </a:lnTo>
                <a:lnTo>
                  <a:pt x="8794123" y="10219336"/>
                </a:lnTo>
                <a:lnTo>
                  <a:pt x="0" y="10219336"/>
                </a:lnTo>
                <a:lnTo>
                  <a:pt x="0" y="0"/>
                </a:lnTo>
                <a:close/>
              </a:path>
            </a:pathLst>
          </a:custGeom>
          <a:blipFill>
            <a:blip r:embed="rId4"/>
            <a:stretch>
              <a:fillRect l="-53755" r="-53755"/>
            </a:stretch>
          </a:blipFill>
        </p:spPr>
        <p:txBody>
          <a:bodyPr/>
          <a:lstStyle/>
          <a:p>
            <a:endParaRPr lang="en-US"/>
          </a:p>
        </p:txBody>
      </p:sp>
      <p:grpSp>
        <p:nvGrpSpPr>
          <p:cNvPr id="5" name="Group 5"/>
          <p:cNvGrpSpPr/>
          <p:nvPr/>
        </p:nvGrpSpPr>
        <p:grpSpPr>
          <a:xfrm>
            <a:off x="1849803" y="4088161"/>
            <a:ext cx="5008874" cy="913964"/>
            <a:chOff x="0" y="0"/>
            <a:chExt cx="6678499" cy="1218619"/>
          </a:xfrm>
        </p:grpSpPr>
        <p:sp>
          <p:nvSpPr>
            <p:cNvPr id="6" name="TextBox 6"/>
            <p:cNvSpPr txBox="1"/>
            <p:nvPr/>
          </p:nvSpPr>
          <p:spPr>
            <a:xfrm>
              <a:off x="1591930" y="44379"/>
              <a:ext cx="5086569" cy="942034"/>
            </a:xfrm>
            <a:prstGeom prst="rect">
              <a:avLst/>
            </a:prstGeom>
          </p:spPr>
          <p:txBody>
            <a:bodyPr lIns="0" tIns="0" rIns="0" bIns="0" rtlCol="0" anchor="t">
              <a:spAutoFit/>
            </a:bodyPr>
            <a:lstStyle/>
            <a:p>
              <a:pPr algn="l">
                <a:lnSpc>
                  <a:spcPts val="6177"/>
                </a:lnSpc>
              </a:pPr>
              <a:r>
                <a:rPr lang="en-US" sz="3721">
                  <a:solidFill>
                    <a:srgbClr val="000000"/>
                  </a:solidFill>
                  <a:latin typeface="Poppins"/>
                  <a:ea typeface="Poppins"/>
                  <a:cs typeface="Poppins"/>
                  <a:sym typeface="Poppins"/>
                </a:rPr>
                <a:t>The Set-up</a:t>
              </a:r>
            </a:p>
          </p:txBody>
        </p:sp>
        <p:sp>
          <p:nvSpPr>
            <p:cNvPr id="7" name="TextBox 7"/>
            <p:cNvSpPr txBox="1"/>
            <p:nvPr/>
          </p:nvSpPr>
          <p:spPr>
            <a:xfrm>
              <a:off x="0" y="-323850"/>
              <a:ext cx="1591930" cy="1542469"/>
            </a:xfrm>
            <a:prstGeom prst="rect">
              <a:avLst/>
            </a:prstGeom>
          </p:spPr>
          <p:txBody>
            <a:bodyPr lIns="0" tIns="0" rIns="0" bIns="0" rtlCol="0" anchor="t">
              <a:spAutoFit/>
            </a:bodyPr>
            <a:lstStyle/>
            <a:p>
              <a:pPr algn="l">
                <a:lnSpc>
                  <a:spcPts val="10026"/>
                </a:lnSpc>
              </a:pPr>
              <a:r>
                <a:rPr lang="en-US" sz="6040">
                  <a:solidFill>
                    <a:srgbClr val="000000"/>
                  </a:solidFill>
                  <a:latin typeface="Poppins"/>
                  <a:ea typeface="Poppins"/>
                  <a:cs typeface="Poppins"/>
                  <a:sym typeface="Poppins"/>
                </a:rPr>
                <a:t>01</a:t>
              </a:r>
            </a:p>
          </p:txBody>
        </p:sp>
      </p:grpSp>
      <p:grpSp>
        <p:nvGrpSpPr>
          <p:cNvPr id="8" name="Group 8"/>
          <p:cNvGrpSpPr/>
          <p:nvPr/>
        </p:nvGrpSpPr>
        <p:grpSpPr>
          <a:xfrm>
            <a:off x="1849803" y="5503103"/>
            <a:ext cx="5153001" cy="917747"/>
            <a:chOff x="0" y="0"/>
            <a:chExt cx="6870668" cy="1223662"/>
          </a:xfrm>
        </p:grpSpPr>
        <p:sp>
          <p:nvSpPr>
            <p:cNvPr id="9" name="TextBox 9"/>
            <p:cNvSpPr txBox="1"/>
            <p:nvPr/>
          </p:nvSpPr>
          <p:spPr>
            <a:xfrm>
              <a:off x="1591930" y="44379"/>
              <a:ext cx="5278738" cy="944405"/>
            </a:xfrm>
            <a:prstGeom prst="rect">
              <a:avLst/>
            </a:prstGeom>
          </p:spPr>
          <p:txBody>
            <a:bodyPr lIns="0" tIns="0" rIns="0" bIns="0" rtlCol="0" anchor="t">
              <a:spAutoFit/>
            </a:bodyPr>
            <a:lstStyle/>
            <a:p>
              <a:pPr algn="l">
                <a:lnSpc>
                  <a:spcPts val="6177"/>
                </a:lnSpc>
              </a:pPr>
              <a:r>
                <a:rPr lang="en-US" sz="3721">
                  <a:solidFill>
                    <a:srgbClr val="000000"/>
                  </a:solidFill>
                  <a:latin typeface="Poppins"/>
                  <a:ea typeface="Poppins"/>
                  <a:cs typeface="Poppins"/>
                  <a:sym typeface="Poppins"/>
                </a:rPr>
                <a:t>The Event</a:t>
              </a:r>
            </a:p>
          </p:txBody>
        </p:sp>
        <p:sp>
          <p:nvSpPr>
            <p:cNvPr id="10" name="TextBox 10"/>
            <p:cNvSpPr txBox="1"/>
            <p:nvPr/>
          </p:nvSpPr>
          <p:spPr>
            <a:xfrm>
              <a:off x="0" y="-323850"/>
              <a:ext cx="1591930" cy="1547512"/>
            </a:xfrm>
            <a:prstGeom prst="rect">
              <a:avLst/>
            </a:prstGeom>
          </p:spPr>
          <p:txBody>
            <a:bodyPr lIns="0" tIns="0" rIns="0" bIns="0" rtlCol="0" anchor="t">
              <a:spAutoFit/>
            </a:bodyPr>
            <a:lstStyle/>
            <a:p>
              <a:pPr algn="l">
                <a:lnSpc>
                  <a:spcPts val="10026"/>
                </a:lnSpc>
              </a:pPr>
              <a:r>
                <a:rPr lang="en-US" sz="6040">
                  <a:solidFill>
                    <a:srgbClr val="000000"/>
                  </a:solidFill>
                  <a:latin typeface="Poppins"/>
                  <a:ea typeface="Poppins"/>
                  <a:cs typeface="Poppins"/>
                  <a:sym typeface="Poppins"/>
                </a:rPr>
                <a:t>02</a:t>
              </a:r>
            </a:p>
          </p:txBody>
        </p:sp>
      </p:grpSp>
      <p:grpSp>
        <p:nvGrpSpPr>
          <p:cNvPr id="11" name="Group 11"/>
          <p:cNvGrpSpPr/>
          <p:nvPr/>
        </p:nvGrpSpPr>
        <p:grpSpPr>
          <a:xfrm>
            <a:off x="1849803" y="6921828"/>
            <a:ext cx="5008874" cy="917747"/>
            <a:chOff x="0" y="0"/>
            <a:chExt cx="6678499" cy="1223662"/>
          </a:xfrm>
        </p:grpSpPr>
        <p:sp>
          <p:nvSpPr>
            <p:cNvPr id="12" name="TextBox 12"/>
            <p:cNvSpPr txBox="1"/>
            <p:nvPr/>
          </p:nvSpPr>
          <p:spPr>
            <a:xfrm>
              <a:off x="0" y="-323850"/>
              <a:ext cx="1591930" cy="1547512"/>
            </a:xfrm>
            <a:prstGeom prst="rect">
              <a:avLst/>
            </a:prstGeom>
          </p:spPr>
          <p:txBody>
            <a:bodyPr lIns="0" tIns="0" rIns="0" bIns="0" rtlCol="0" anchor="t">
              <a:spAutoFit/>
            </a:bodyPr>
            <a:lstStyle/>
            <a:p>
              <a:pPr algn="l">
                <a:lnSpc>
                  <a:spcPts val="10026"/>
                </a:lnSpc>
              </a:pPr>
              <a:r>
                <a:rPr lang="en-US" sz="6040">
                  <a:solidFill>
                    <a:srgbClr val="000000"/>
                  </a:solidFill>
                  <a:latin typeface="Poppins"/>
                  <a:ea typeface="Poppins"/>
                  <a:cs typeface="Poppins"/>
                  <a:sym typeface="Poppins"/>
                </a:rPr>
                <a:t>03</a:t>
              </a:r>
            </a:p>
          </p:txBody>
        </p:sp>
        <p:sp>
          <p:nvSpPr>
            <p:cNvPr id="13" name="TextBox 13"/>
            <p:cNvSpPr txBox="1"/>
            <p:nvPr/>
          </p:nvSpPr>
          <p:spPr>
            <a:xfrm>
              <a:off x="1591930" y="44379"/>
              <a:ext cx="5086569" cy="944405"/>
            </a:xfrm>
            <a:prstGeom prst="rect">
              <a:avLst/>
            </a:prstGeom>
          </p:spPr>
          <p:txBody>
            <a:bodyPr lIns="0" tIns="0" rIns="0" bIns="0" rtlCol="0" anchor="t">
              <a:spAutoFit/>
            </a:bodyPr>
            <a:lstStyle/>
            <a:p>
              <a:pPr algn="l">
                <a:lnSpc>
                  <a:spcPts val="6177"/>
                </a:lnSpc>
              </a:pPr>
              <a:r>
                <a:rPr lang="en-US" sz="3721">
                  <a:solidFill>
                    <a:srgbClr val="000000"/>
                  </a:solidFill>
                  <a:latin typeface="Poppins"/>
                  <a:ea typeface="Poppins"/>
                  <a:cs typeface="Poppins"/>
                  <a:sym typeface="Poppins"/>
                </a:rPr>
                <a:t>The Lists</a:t>
              </a:r>
            </a:p>
          </p:txBody>
        </p:sp>
      </p:grpSp>
      <p:grpSp>
        <p:nvGrpSpPr>
          <p:cNvPr id="14" name="Group 14"/>
          <p:cNvGrpSpPr/>
          <p:nvPr/>
        </p:nvGrpSpPr>
        <p:grpSpPr>
          <a:xfrm>
            <a:off x="1849803" y="8340553"/>
            <a:ext cx="5008874" cy="917747"/>
            <a:chOff x="0" y="0"/>
            <a:chExt cx="6678499" cy="1223662"/>
          </a:xfrm>
        </p:grpSpPr>
        <p:sp>
          <p:nvSpPr>
            <p:cNvPr id="15" name="TextBox 15"/>
            <p:cNvSpPr txBox="1"/>
            <p:nvPr/>
          </p:nvSpPr>
          <p:spPr>
            <a:xfrm>
              <a:off x="0" y="-323850"/>
              <a:ext cx="1591930" cy="1547512"/>
            </a:xfrm>
            <a:prstGeom prst="rect">
              <a:avLst/>
            </a:prstGeom>
          </p:spPr>
          <p:txBody>
            <a:bodyPr lIns="0" tIns="0" rIns="0" bIns="0" rtlCol="0" anchor="t">
              <a:spAutoFit/>
            </a:bodyPr>
            <a:lstStyle/>
            <a:p>
              <a:pPr algn="l">
                <a:lnSpc>
                  <a:spcPts val="10026"/>
                </a:lnSpc>
              </a:pPr>
              <a:r>
                <a:rPr lang="en-US" sz="6040">
                  <a:solidFill>
                    <a:srgbClr val="000000"/>
                  </a:solidFill>
                  <a:latin typeface="Poppins"/>
                  <a:ea typeface="Poppins"/>
                  <a:cs typeface="Poppins"/>
                  <a:sym typeface="Poppins"/>
                </a:rPr>
                <a:t>04</a:t>
              </a:r>
            </a:p>
          </p:txBody>
        </p:sp>
        <p:sp>
          <p:nvSpPr>
            <p:cNvPr id="16" name="TextBox 16"/>
            <p:cNvSpPr txBox="1"/>
            <p:nvPr/>
          </p:nvSpPr>
          <p:spPr>
            <a:xfrm>
              <a:off x="1591930" y="44379"/>
              <a:ext cx="5086569" cy="944405"/>
            </a:xfrm>
            <a:prstGeom prst="rect">
              <a:avLst/>
            </a:prstGeom>
          </p:spPr>
          <p:txBody>
            <a:bodyPr lIns="0" tIns="0" rIns="0" bIns="0" rtlCol="0" anchor="t">
              <a:spAutoFit/>
            </a:bodyPr>
            <a:lstStyle/>
            <a:p>
              <a:pPr algn="l">
                <a:lnSpc>
                  <a:spcPts val="6177"/>
                </a:lnSpc>
              </a:pPr>
              <a:r>
                <a:rPr lang="en-US" sz="3721">
                  <a:solidFill>
                    <a:srgbClr val="000000"/>
                  </a:solidFill>
                  <a:latin typeface="Poppins"/>
                  <a:ea typeface="Poppins"/>
                  <a:cs typeface="Poppins"/>
                  <a:sym typeface="Poppins"/>
                </a:rPr>
                <a:t>The Campaign</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102085" y="1028700"/>
            <a:ext cx="16157215" cy="8229600"/>
            <a:chOff x="0" y="0"/>
            <a:chExt cx="4255398" cy="2167467"/>
          </a:xfrm>
        </p:grpSpPr>
        <p:sp>
          <p:nvSpPr>
            <p:cNvPr id="3" name="Freeform 3"/>
            <p:cNvSpPr/>
            <p:nvPr/>
          </p:nvSpPr>
          <p:spPr>
            <a:xfrm>
              <a:off x="0" y="0"/>
              <a:ext cx="4255398" cy="2167467"/>
            </a:xfrm>
            <a:custGeom>
              <a:avLst/>
              <a:gdLst/>
              <a:ahLst/>
              <a:cxnLst/>
              <a:rect l="l" t="t" r="r" b="b"/>
              <a:pathLst>
                <a:path w="4255398" h="2167467">
                  <a:moveTo>
                    <a:pt x="0" y="0"/>
                  </a:moveTo>
                  <a:lnTo>
                    <a:pt x="4255398" y="0"/>
                  </a:lnTo>
                  <a:lnTo>
                    <a:pt x="4255398" y="2167467"/>
                  </a:lnTo>
                  <a:lnTo>
                    <a:pt x="0" y="2167467"/>
                  </a:lnTo>
                  <a:close/>
                </a:path>
              </a:pathLst>
            </a:custGeom>
            <a:solidFill>
              <a:srgbClr val="F7F7F7"/>
            </a:solidFill>
          </p:spPr>
          <p:txBody>
            <a:bodyPr/>
            <a:lstStyle/>
            <a:p>
              <a:endParaRPr lang="en-US"/>
            </a:p>
          </p:txBody>
        </p:sp>
        <p:sp>
          <p:nvSpPr>
            <p:cNvPr id="4" name="TextBox 4"/>
            <p:cNvSpPr txBox="1"/>
            <p:nvPr/>
          </p:nvSpPr>
          <p:spPr>
            <a:xfrm>
              <a:off x="0" y="-19050"/>
              <a:ext cx="4255398" cy="2186517"/>
            </a:xfrm>
            <a:prstGeom prst="rect">
              <a:avLst/>
            </a:prstGeom>
          </p:spPr>
          <p:txBody>
            <a:bodyPr lIns="50800" tIns="50800" rIns="50800" bIns="50800" rtlCol="0" anchor="ctr"/>
            <a:lstStyle/>
            <a:p>
              <a:pPr algn="ctr">
                <a:lnSpc>
                  <a:spcPts val="2519"/>
                </a:lnSpc>
              </a:pPr>
              <a:endParaRPr/>
            </a:p>
          </p:txBody>
        </p:sp>
      </p:grpSp>
      <p:sp>
        <p:nvSpPr>
          <p:cNvPr id="5" name="TextBox 5"/>
          <p:cNvSpPr txBox="1"/>
          <p:nvPr/>
        </p:nvSpPr>
        <p:spPr>
          <a:xfrm>
            <a:off x="2729360" y="2078422"/>
            <a:ext cx="13711102" cy="5467865"/>
          </a:xfrm>
          <a:prstGeom prst="rect">
            <a:avLst/>
          </a:prstGeom>
        </p:spPr>
        <p:txBody>
          <a:bodyPr lIns="0" tIns="0" rIns="0" bIns="0" rtlCol="0" anchor="t">
            <a:spAutoFit/>
          </a:bodyPr>
          <a:lstStyle/>
          <a:p>
            <a:pPr algn="l">
              <a:lnSpc>
                <a:spcPts val="5388"/>
              </a:lnSpc>
            </a:pPr>
            <a:r>
              <a:rPr lang="en-US" sz="3432" b="1">
                <a:solidFill>
                  <a:srgbClr val="424240"/>
                </a:solidFill>
                <a:latin typeface="Poppins Bold"/>
                <a:ea typeface="Poppins Bold"/>
                <a:cs typeface="Poppins Bold"/>
                <a:sym typeface="Poppins Bold"/>
              </a:rPr>
              <a:t>CONSIDERATIONS FOR AN ENGAGING EVENT</a:t>
            </a:r>
          </a:p>
          <a:p>
            <a:pPr algn="ctr">
              <a:lnSpc>
                <a:spcPts val="4760"/>
              </a:lnSpc>
            </a:pPr>
            <a:endParaRPr lang="en-US" sz="3432" b="1">
              <a:solidFill>
                <a:srgbClr val="424240"/>
              </a:solidFill>
              <a:latin typeface="Poppins Bold"/>
              <a:ea typeface="Poppins Bold"/>
              <a:cs typeface="Poppins Bold"/>
              <a:sym typeface="Poppins Bold"/>
            </a:endParaRPr>
          </a:p>
          <a:p>
            <a:pPr marL="654672" lvl="1" indent="-327336" algn="l">
              <a:lnSpc>
                <a:spcPts val="4760"/>
              </a:lnSpc>
              <a:buFont typeface="Arial"/>
              <a:buChar char="•"/>
            </a:pPr>
            <a:r>
              <a:rPr lang="en-US" sz="3032">
                <a:solidFill>
                  <a:srgbClr val="424240"/>
                </a:solidFill>
                <a:latin typeface="Poppins"/>
                <a:ea typeface="Poppins"/>
                <a:cs typeface="Poppins"/>
                <a:sym typeface="Poppins"/>
              </a:rPr>
              <a:t>Define your target audience</a:t>
            </a:r>
          </a:p>
          <a:p>
            <a:pPr marL="654672" lvl="1" indent="-327336" algn="l">
              <a:lnSpc>
                <a:spcPts val="4760"/>
              </a:lnSpc>
              <a:buFont typeface="Arial"/>
              <a:buChar char="•"/>
            </a:pPr>
            <a:r>
              <a:rPr lang="en-US" sz="3032">
                <a:solidFill>
                  <a:srgbClr val="424240"/>
                </a:solidFill>
                <a:latin typeface="Poppins"/>
                <a:ea typeface="Poppins"/>
                <a:cs typeface="Poppins"/>
                <a:sym typeface="Poppins"/>
              </a:rPr>
              <a:t>Create a topic that captures the audience </a:t>
            </a:r>
          </a:p>
          <a:p>
            <a:pPr marL="654672" lvl="1" indent="-327336" algn="l">
              <a:lnSpc>
                <a:spcPts val="4760"/>
              </a:lnSpc>
              <a:buFont typeface="Arial"/>
              <a:buChar char="•"/>
            </a:pPr>
            <a:r>
              <a:rPr lang="en-US" sz="3032">
                <a:solidFill>
                  <a:srgbClr val="424240"/>
                </a:solidFill>
                <a:latin typeface="Poppins"/>
                <a:ea typeface="Poppins"/>
                <a:cs typeface="Poppins"/>
                <a:sym typeface="Poppins"/>
              </a:rPr>
              <a:t>Presentation slides, different from the Corporate Presentation?</a:t>
            </a:r>
          </a:p>
          <a:p>
            <a:pPr marL="654672" lvl="1" indent="-327336" algn="l">
              <a:lnSpc>
                <a:spcPts val="4760"/>
              </a:lnSpc>
              <a:buFont typeface="Arial"/>
              <a:buChar char="•"/>
            </a:pPr>
            <a:r>
              <a:rPr lang="en-US" sz="3032">
                <a:solidFill>
                  <a:srgbClr val="424240"/>
                </a:solidFill>
                <a:latin typeface="Poppins"/>
                <a:ea typeface="Poppins"/>
                <a:cs typeface="Poppins"/>
                <a:sym typeface="Poppins"/>
              </a:rPr>
              <a:t>Invite guest speakers who add value </a:t>
            </a:r>
          </a:p>
          <a:p>
            <a:pPr algn="l">
              <a:lnSpc>
                <a:spcPts val="4760"/>
              </a:lnSpc>
            </a:pPr>
            <a:endParaRPr lang="en-US" sz="3032">
              <a:solidFill>
                <a:srgbClr val="424240"/>
              </a:solidFill>
              <a:latin typeface="Poppins"/>
              <a:ea typeface="Poppins"/>
              <a:cs typeface="Poppins"/>
              <a:sym typeface="Poppins"/>
            </a:endParaRPr>
          </a:p>
          <a:p>
            <a:pPr algn="l">
              <a:lnSpc>
                <a:spcPts val="4760"/>
              </a:lnSpc>
            </a:pPr>
            <a:r>
              <a:rPr lang="en-US" sz="3032">
                <a:solidFill>
                  <a:srgbClr val="424240"/>
                </a:solidFill>
                <a:latin typeface="Poppins"/>
                <a:ea typeface="Poppins"/>
                <a:cs typeface="Poppins"/>
                <a:sym typeface="Poppins"/>
              </a:rPr>
              <a:t>By taking time to conceptualize, plan and prepare we can create a unique and engaging event with increased attendance rates. </a:t>
            </a:r>
          </a:p>
        </p:txBody>
      </p:sp>
      <p:grpSp>
        <p:nvGrpSpPr>
          <p:cNvPr id="6" name="Group 6"/>
          <p:cNvGrpSpPr/>
          <p:nvPr/>
        </p:nvGrpSpPr>
        <p:grpSpPr>
          <a:xfrm>
            <a:off x="1102085" y="8960804"/>
            <a:ext cx="16157215" cy="297496"/>
            <a:chOff x="0" y="0"/>
            <a:chExt cx="5088993" cy="93701"/>
          </a:xfrm>
        </p:grpSpPr>
        <p:sp>
          <p:nvSpPr>
            <p:cNvPr id="7" name="Freeform 7"/>
            <p:cNvSpPr/>
            <p:nvPr/>
          </p:nvSpPr>
          <p:spPr>
            <a:xfrm>
              <a:off x="0" y="0"/>
              <a:ext cx="5088993" cy="93701"/>
            </a:xfrm>
            <a:custGeom>
              <a:avLst/>
              <a:gdLst/>
              <a:ahLst/>
              <a:cxnLst/>
              <a:rect l="l" t="t" r="r" b="b"/>
              <a:pathLst>
                <a:path w="5088993" h="93701">
                  <a:moveTo>
                    <a:pt x="0" y="0"/>
                  </a:moveTo>
                  <a:lnTo>
                    <a:pt x="5088993" y="0"/>
                  </a:lnTo>
                  <a:lnTo>
                    <a:pt x="5088993" y="93701"/>
                  </a:lnTo>
                  <a:lnTo>
                    <a:pt x="0" y="93701"/>
                  </a:lnTo>
                  <a:close/>
                </a:path>
              </a:pathLst>
            </a:custGeom>
            <a:solidFill>
              <a:srgbClr val="E1251B"/>
            </a:solidFill>
            <a:ln cap="sq">
              <a:noFill/>
              <a:prstDash val="solid"/>
              <a:miter/>
            </a:ln>
          </p:spPr>
          <p:txBody>
            <a:bodyPr/>
            <a:lstStyle/>
            <a:p>
              <a:endParaRPr lang="en-US"/>
            </a:p>
          </p:txBody>
        </p:sp>
        <p:sp>
          <p:nvSpPr>
            <p:cNvPr id="8" name="TextBox 8"/>
            <p:cNvSpPr txBox="1"/>
            <p:nvPr/>
          </p:nvSpPr>
          <p:spPr>
            <a:xfrm>
              <a:off x="0" y="-9525"/>
              <a:ext cx="5088993" cy="103226"/>
            </a:xfrm>
            <a:prstGeom prst="rect">
              <a:avLst/>
            </a:prstGeom>
          </p:spPr>
          <p:txBody>
            <a:bodyPr lIns="13409" tIns="13409" rIns="13409" bIns="13409" rtlCol="0" anchor="ctr"/>
            <a:lstStyle/>
            <a:p>
              <a:pPr marL="0" lvl="0" indent="0" algn="ctr">
                <a:lnSpc>
                  <a:spcPts val="2759"/>
                </a:lnSpc>
                <a:spcBef>
                  <a:spcPct val="0"/>
                </a:spcBef>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8950544" y="1906180"/>
            <a:ext cx="6511557" cy="1003487"/>
            <a:chOff x="0" y="0"/>
            <a:chExt cx="8682076" cy="1337983"/>
          </a:xfrm>
        </p:grpSpPr>
        <p:sp>
          <p:nvSpPr>
            <p:cNvPr id="3" name="Freeform 3"/>
            <p:cNvSpPr/>
            <p:nvPr/>
          </p:nvSpPr>
          <p:spPr>
            <a:xfrm>
              <a:off x="0" y="0"/>
              <a:ext cx="8682076" cy="1337983"/>
            </a:xfrm>
            <a:custGeom>
              <a:avLst/>
              <a:gdLst/>
              <a:ahLst/>
              <a:cxnLst/>
              <a:rect l="l" t="t" r="r" b="b"/>
              <a:pathLst>
                <a:path w="8682076" h="1337983">
                  <a:moveTo>
                    <a:pt x="0" y="0"/>
                  </a:moveTo>
                  <a:lnTo>
                    <a:pt x="8682076" y="0"/>
                  </a:lnTo>
                  <a:lnTo>
                    <a:pt x="8682076" y="1337983"/>
                  </a:lnTo>
                  <a:lnTo>
                    <a:pt x="0" y="1337983"/>
                  </a:lnTo>
                  <a:lnTo>
                    <a:pt x="0" y="0"/>
                  </a:lnTo>
                  <a:close/>
                </a:path>
              </a:pathLst>
            </a:custGeom>
            <a:blipFill>
              <a:blip r:embed="rId3">
                <a:extLst>
                  <a:ext uri="{96DAC541-7B7A-43D3-8B79-37D633B846F1}">
                    <asvg:svgBlip xmlns:asvg="http://schemas.microsoft.com/office/drawing/2016/SVG/main" r:embed="rId4"/>
                  </a:ext>
                </a:extLst>
              </a:blip>
              <a:stretch>
                <a:fillRect t="-141" b="-141"/>
              </a:stretch>
            </a:blipFill>
          </p:spPr>
          <p:txBody>
            <a:bodyPr/>
            <a:lstStyle/>
            <a:p>
              <a:endParaRPr lang="en-US"/>
            </a:p>
          </p:txBody>
        </p:sp>
        <p:sp>
          <p:nvSpPr>
            <p:cNvPr id="4" name="TextBox 4"/>
            <p:cNvSpPr txBox="1"/>
            <p:nvPr/>
          </p:nvSpPr>
          <p:spPr>
            <a:xfrm>
              <a:off x="1898901" y="269530"/>
              <a:ext cx="4798880" cy="731802"/>
            </a:xfrm>
            <a:prstGeom prst="rect">
              <a:avLst/>
            </a:prstGeom>
          </p:spPr>
          <p:txBody>
            <a:bodyPr lIns="0" tIns="0" rIns="0" bIns="0" rtlCol="0" anchor="t">
              <a:spAutoFit/>
            </a:bodyPr>
            <a:lstStyle/>
            <a:p>
              <a:pPr algn="just">
                <a:lnSpc>
                  <a:spcPts val="4547"/>
                </a:lnSpc>
              </a:pPr>
              <a:r>
                <a:rPr lang="en-US" sz="3031">
                  <a:solidFill>
                    <a:srgbClr val="000000"/>
                  </a:solidFill>
                  <a:latin typeface="Poppins"/>
                  <a:ea typeface="Poppins"/>
                  <a:cs typeface="Poppins"/>
                  <a:sym typeface="Poppins"/>
                </a:rPr>
                <a:t>CAMPAIGN PREP </a:t>
              </a:r>
            </a:p>
          </p:txBody>
        </p:sp>
      </p:grpSp>
      <p:grpSp>
        <p:nvGrpSpPr>
          <p:cNvPr id="5" name="Group 5"/>
          <p:cNvGrpSpPr/>
          <p:nvPr/>
        </p:nvGrpSpPr>
        <p:grpSpPr>
          <a:xfrm>
            <a:off x="8950544" y="3278209"/>
            <a:ext cx="6511557" cy="1003487"/>
            <a:chOff x="0" y="0"/>
            <a:chExt cx="8682076" cy="1337983"/>
          </a:xfrm>
        </p:grpSpPr>
        <p:sp>
          <p:nvSpPr>
            <p:cNvPr id="6" name="Freeform 6"/>
            <p:cNvSpPr/>
            <p:nvPr/>
          </p:nvSpPr>
          <p:spPr>
            <a:xfrm>
              <a:off x="0" y="0"/>
              <a:ext cx="8682076" cy="1337983"/>
            </a:xfrm>
            <a:custGeom>
              <a:avLst/>
              <a:gdLst/>
              <a:ahLst/>
              <a:cxnLst/>
              <a:rect l="l" t="t" r="r" b="b"/>
              <a:pathLst>
                <a:path w="8682076" h="1337983">
                  <a:moveTo>
                    <a:pt x="0" y="0"/>
                  </a:moveTo>
                  <a:lnTo>
                    <a:pt x="8682076" y="0"/>
                  </a:lnTo>
                  <a:lnTo>
                    <a:pt x="8682076" y="1337983"/>
                  </a:lnTo>
                  <a:lnTo>
                    <a:pt x="0" y="1337983"/>
                  </a:lnTo>
                  <a:lnTo>
                    <a:pt x="0" y="0"/>
                  </a:lnTo>
                  <a:close/>
                </a:path>
              </a:pathLst>
            </a:custGeom>
            <a:blipFill>
              <a:blip r:embed="rId3">
                <a:extLst>
                  <a:ext uri="{96DAC541-7B7A-43D3-8B79-37D633B846F1}">
                    <asvg:svgBlip xmlns:asvg="http://schemas.microsoft.com/office/drawing/2016/SVG/main" r:embed="rId4"/>
                  </a:ext>
                </a:extLst>
              </a:blip>
              <a:stretch>
                <a:fillRect t="-141" b="-141"/>
              </a:stretch>
            </a:blipFill>
          </p:spPr>
          <p:txBody>
            <a:bodyPr/>
            <a:lstStyle/>
            <a:p>
              <a:endParaRPr lang="en-US"/>
            </a:p>
          </p:txBody>
        </p:sp>
        <p:sp>
          <p:nvSpPr>
            <p:cNvPr id="7" name="TextBox 7"/>
            <p:cNvSpPr txBox="1"/>
            <p:nvPr/>
          </p:nvSpPr>
          <p:spPr>
            <a:xfrm>
              <a:off x="2008329" y="271658"/>
              <a:ext cx="5859414" cy="731802"/>
            </a:xfrm>
            <a:prstGeom prst="rect">
              <a:avLst/>
            </a:prstGeom>
          </p:spPr>
          <p:txBody>
            <a:bodyPr lIns="0" tIns="0" rIns="0" bIns="0" rtlCol="0" anchor="t">
              <a:spAutoFit/>
            </a:bodyPr>
            <a:lstStyle/>
            <a:p>
              <a:pPr algn="just">
                <a:lnSpc>
                  <a:spcPts val="4547"/>
                </a:lnSpc>
              </a:pPr>
              <a:r>
                <a:rPr lang="en-US" sz="3031">
                  <a:solidFill>
                    <a:srgbClr val="000000"/>
                  </a:solidFill>
                  <a:latin typeface="Poppins"/>
                  <a:ea typeface="Poppins"/>
                  <a:cs typeface="Poppins"/>
                  <a:sym typeface="Poppins"/>
                </a:rPr>
                <a:t>CAMPAIGN APPROVAL</a:t>
              </a:r>
            </a:p>
          </p:txBody>
        </p:sp>
      </p:grpSp>
      <p:grpSp>
        <p:nvGrpSpPr>
          <p:cNvPr id="8" name="Group 8"/>
          <p:cNvGrpSpPr/>
          <p:nvPr/>
        </p:nvGrpSpPr>
        <p:grpSpPr>
          <a:xfrm>
            <a:off x="8950544" y="4649120"/>
            <a:ext cx="6511557" cy="1006332"/>
            <a:chOff x="0" y="0"/>
            <a:chExt cx="8682076" cy="1341775"/>
          </a:xfrm>
        </p:grpSpPr>
        <p:sp>
          <p:nvSpPr>
            <p:cNvPr id="9" name="Freeform 9"/>
            <p:cNvSpPr/>
            <p:nvPr/>
          </p:nvSpPr>
          <p:spPr>
            <a:xfrm>
              <a:off x="0" y="0"/>
              <a:ext cx="8682076" cy="1341775"/>
            </a:xfrm>
            <a:custGeom>
              <a:avLst/>
              <a:gdLst/>
              <a:ahLst/>
              <a:cxnLst/>
              <a:rect l="l" t="t" r="r" b="b"/>
              <a:pathLst>
                <a:path w="8682076" h="1341775">
                  <a:moveTo>
                    <a:pt x="0" y="0"/>
                  </a:moveTo>
                  <a:lnTo>
                    <a:pt x="8682076" y="0"/>
                  </a:lnTo>
                  <a:lnTo>
                    <a:pt x="8682076" y="1341775"/>
                  </a:lnTo>
                  <a:lnTo>
                    <a:pt x="0" y="1341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1898901" y="273554"/>
              <a:ext cx="5968843" cy="731802"/>
            </a:xfrm>
            <a:prstGeom prst="rect">
              <a:avLst/>
            </a:prstGeom>
          </p:spPr>
          <p:txBody>
            <a:bodyPr lIns="0" tIns="0" rIns="0" bIns="0" rtlCol="0" anchor="t">
              <a:spAutoFit/>
            </a:bodyPr>
            <a:lstStyle/>
            <a:p>
              <a:pPr algn="just">
                <a:lnSpc>
                  <a:spcPts val="4547"/>
                </a:lnSpc>
              </a:pPr>
              <a:r>
                <a:rPr lang="en-US" sz="3031">
                  <a:solidFill>
                    <a:srgbClr val="000000"/>
                  </a:solidFill>
                  <a:latin typeface="Poppins"/>
                  <a:ea typeface="Poppins"/>
                  <a:cs typeface="Poppins"/>
                  <a:sym typeface="Poppins"/>
                </a:rPr>
                <a:t>CAMPAIGN PROMOTION</a:t>
              </a:r>
            </a:p>
          </p:txBody>
        </p:sp>
      </p:grpSp>
      <p:grpSp>
        <p:nvGrpSpPr>
          <p:cNvPr id="11" name="Group 11"/>
          <p:cNvGrpSpPr/>
          <p:nvPr/>
        </p:nvGrpSpPr>
        <p:grpSpPr>
          <a:xfrm>
            <a:off x="8950544" y="5982015"/>
            <a:ext cx="6511557" cy="1006332"/>
            <a:chOff x="0" y="0"/>
            <a:chExt cx="8682076" cy="1341775"/>
          </a:xfrm>
        </p:grpSpPr>
        <p:sp>
          <p:nvSpPr>
            <p:cNvPr id="12" name="Freeform 12"/>
            <p:cNvSpPr/>
            <p:nvPr/>
          </p:nvSpPr>
          <p:spPr>
            <a:xfrm>
              <a:off x="0" y="0"/>
              <a:ext cx="8682076" cy="1341775"/>
            </a:xfrm>
            <a:custGeom>
              <a:avLst/>
              <a:gdLst/>
              <a:ahLst/>
              <a:cxnLst/>
              <a:rect l="l" t="t" r="r" b="b"/>
              <a:pathLst>
                <a:path w="8682076" h="1341775">
                  <a:moveTo>
                    <a:pt x="0" y="0"/>
                  </a:moveTo>
                  <a:lnTo>
                    <a:pt x="8682076" y="0"/>
                  </a:lnTo>
                  <a:lnTo>
                    <a:pt x="8682076" y="1341775"/>
                  </a:lnTo>
                  <a:lnTo>
                    <a:pt x="0" y="13417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1898901" y="271658"/>
              <a:ext cx="4170777" cy="731802"/>
            </a:xfrm>
            <a:prstGeom prst="rect">
              <a:avLst/>
            </a:prstGeom>
          </p:spPr>
          <p:txBody>
            <a:bodyPr lIns="0" tIns="0" rIns="0" bIns="0" rtlCol="0" anchor="t">
              <a:spAutoFit/>
            </a:bodyPr>
            <a:lstStyle/>
            <a:p>
              <a:pPr algn="just">
                <a:lnSpc>
                  <a:spcPts val="4547"/>
                </a:lnSpc>
              </a:pPr>
              <a:r>
                <a:rPr lang="en-US" sz="3031">
                  <a:solidFill>
                    <a:srgbClr val="000000"/>
                  </a:solidFill>
                  <a:latin typeface="Poppins"/>
                  <a:ea typeface="Poppins"/>
                  <a:cs typeface="Poppins"/>
                  <a:sym typeface="Poppins"/>
                </a:rPr>
                <a:t>LIVE EVENT</a:t>
              </a:r>
            </a:p>
          </p:txBody>
        </p:sp>
      </p:grpSp>
      <p:grpSp>
        <p:nvGrpSpPr>
          <p:cNvPr id="14" name="Group 14"/>
          <p:cNvGrpSpPr/>
          <p:nvPr/>
        </p:nvGrpSpPr>
        <p:grpSpPr>
          <a:xfrm>
            <a:off x="8950544" y="7390942"/>
            <a:ext cx="6511557" cy="1003487"/>
            <a:chOff x="0" y="0"/>
            <a:chExt cx="8682076" cy="1337983"/>
          </a:xfrm>
        </p:grpSpPr>
        <p:sp>
          <p:nvSpPr>
            <p:cNvPr id="15" name="Freeform 15"/>
            <p:cNvSpPr/>
            <p:nvPr/>
          </p:nvSpPr>
          <p:spPr>
            <a:xfrm>
              <a:off x="0" y="0"/>
              <a:ext cx="8682076" cy="1337983"/>
            </a:xfrm>
            <a:custGeom>
              <a:avLst/>
              <a:gdLst/>
              <a:ahLst/>
              <a:cxnLst/>
              <a:rect l="l" t="t" r="r" b="b"/>
              <a:pathLst>
                <a:path w="8682076" h="1337983">
                  <a:moveTo>
                    <a:pt x="0" y="0"/>
                  </a:moveTo>
                  <a:lnTo>
                    <a:pt x="8682076" y="0"/>
                  </a:lnTo>
                  <a:lnTo>
                    <a:pt x="8682076" y="1337983"/>
                  </a:lnTo>
                  <a:lnTo>
                    <a:pt x="0" y="1337983"/>
                  </a:lnTo>
                  <a:lnTo>
                    <a:pt x="0" y="0"/>
                  </a:lnTo>
                  <a:close/>
                </a:path>
              </a:pathLst>
            </a:custGeom>
            <a:blipFill>
              <a:blip r:embed="rId3">
                <a:extLst>
                  <a:ext uri="{96DAC541-7B7A-43D3-8B79-37D633B846F1}">
                    <asvg:svgBlip xmlns:asvg="http://schemas.microsoft.com/office/drawing/2016/SVG/main" r:embed="rId4"/>
                  </a:ext>
                </a:extLst>
              </a:blip>
              <a:stretch>
                <a:fillRect t="-141" b="-141"/>
              </a:stretch>
            </a:blipFill>
          </p:spPr>
          <p:txBody>
            <a:bodyPr/>
            <a:lstStyle/>
            <a:p>
              <a:endParaRPr lang="en-US"/>
            </a:p>
          </p:txBody>
        </p:sp>
        <p:sp>
          <p:nvSpPr>
            <p:cNvPr id="16" name="TextBox 16"/>
            <p:cNvSpPr txBox="1"/>
            <p:nvPr/>
          </p:nvSpPr>
          <p:spPr>
            <a:xfrm>
              <a:off x="2008329" y="271658"/>
              <a:ext cx="6142223" cy="731802"/>
            </a:xfrm>
            <a:prstGeom prst="rect">
              <a:avLst/>
            </a:prstGeom>
          </p:spPr>
          <p:txBody>
            <a:bodyPr lIns="0" tIns="0" rIns="0" bIns="0" rtlCol="0" anchor="t">
              <a:spAutoFit/>
            </a:bodyPr>
            <a:lstStyle/>
            <a:p>
              <a:pPr algn="just">
                <a:lnSpc>
                  <a:spcPts val="4547"/>
                </a:lnSpc>
              </a:pPr>
              <a:r>
                <a:rPr lang="en-US" sz="3031">
                  <a:solidFill>
                    <a:srgbClr val="000000"/>
                  </a:solidFill>
                  <a:latin typeface="Poppins"/>
                  <a:ea typeface="Poppins"/>
                  <a:cs typeface="Poppins"/>
                  <a:sym typeface="Poppins"/>
                </a:rPr>
                <a:t>LIST MANAGEMENT</a:t>
              </a:r>
            </a:p>
          </p:txBody>
        </p:sp>
      </p:grpSp>
      <p:grpSp>
        <p:nvGrpSpPr>
          <p:cNvPr id="17" name="Group 17"/>
          <p:cNvGrpSpPr/>
          <p:nvPr/>
        </p:nvGrpSpPr>
        <p:grpSpPr>
          <a:xfrm>
            <a:off x="8950544" y="8718279"/>
            <a:ext cx="6511557" cy="1003487"/>
            <a:chOff x="0" y="0"/>
            <a:chExt cx="8682076" cy="1337983"/>
          </a:xfrm>
        </p:grpSpPr>
        <p:sp>
          <p:nvSpPr>
            <p:cNvPr id="18" name="Freeform 18"/>
            <p:cNvSpPr/>
            <p:nvPr/>
          </p:nvSpPr>
          <p:spPr>
            <a:xfrm>
              <a:off x="0" y="0"/>
              <a:ext cx="8682076" cy="1337983"/>
            </a:xfrm>
            <a:custGeom>
              <a:avLst/>
              <a:gdLst/>
              <a:ahLst/>
              <a:cxnLst/>
              <a:rect l="l" t="t" r="r" b="b"/>
              <a:pathLst>
                <a:path w="8682076" h="1337983">
                  <a:moveTo>
                    <a:pt x="0" y="0"/>
                  </a:moveTo>
                  <a:lnTo>
                    <a:pt x="8682076" y="0"/>
                  </a:lnTo>
                  <a:lnTo>
                    <a:pt x="8682076" y="1337983"/>
                  </a:lnTo>
                  <a:lnTo>
                    <a:pt x="0" y="1337983"/>
                  </a:lnTo>
                  <a:lnTo>
                    <a:pt x="0" y="0"/>
                  </a:lnTo>
                  <a:close/>
                </a:path>
              </a:pathLst>
            </a:custGeom>
            <a:blipFill>
              <a:blip r:embed="rId3">
                <a:extLst>
                  <a:ext uri="{96DAC541-7B7A-43D3-8B79-37D633B846F1}">
                    <asvg:svgBlip xmlns:asvg="http://schemas.microsoft.com/office/drawing/2016/SVG/main" r:embed="rId4"/>
                  </a:ext>
                </a:extLst>
              </a:blip>
              <a:stretch>
                <a:fillRect t="-141" b="-141"/>
              </a:stretch>
            </a:blipFill>
          </p:spPr>
          <p:txBody>
            <a:bodyPr/>
            <a:lstStyle/>
            <a:p>
              <a:endParaRPr lang="en-US"/>
            </a:p>
          </p:txBody>
        </p:sp>
        <p:sp>
          <p:nvSpPr>
            <p:cNvPr id="19" name="TextBox 19"/>
            <p:cNvSpPr txBox="1"/>
            <p:nvPr/>
          </p:nvSpPr>
          <p:spPr>
            <a:xfrm>
              <a:off x="1898901" y="219075"/>
              <a:ext cx="5824063" cy="731802"/>
            </a:xfrm>
            <a:prstGeom prst="rect">
              <a:avLst/>
            </a:prstGeom>
          </p:spPr>
          <p:txBody>
            <a:bodyPr lIns="0" tIns="0" rIns="0" bIns="0" rtlCol="0" anchor="t">
              <a:spAutoFit/>
            </a:bodyPr>
            <a:lstStyle/>
            <a:p>
              <a:pPr algn="just">
                <a:lnSpc>
                  <a:spcPts val="4547"/>
                </a:lnSpc>
              </a:pPr>
              <a:r>
                <a:rPr lang="en-US" sz="3031">
                  <a:solidFill>
                    <a:srgbClr val="000000"/>
                  </a:solidFill>
                  <a:latin typeface="Poppins"/>
                  <a:ea typeface="Poppins"/>
                  <a:cs typeface="Poppins"/>
                  <a:sym typeface="Poppins"/>
                </a:rPr>
                <a:t>POST PROMOTION</a:t>
              </a:r>
            </a:p>
          </p:txBody>
        </p:sp>
      </p:grpSp>
      <p:grpSp>
        <p:nvGrpSpPr>
          <p:cNvPr id="20" name="Group 20"/>
          <p:cNvGrpSpPr/>
          <p:nvPr/>
        </p:nvGrpSpPr>
        <p:grpSpPr>
          <a:xfrm>
            <a:off x="0" y="0"/>
            <a:ext cx="9797083" cy="10287000"/>
            <a:chOff x="0" y="0"/>
            <a:chExt cx="2580302" cy="2709333"/>
          </a:xfrm>
        </p:grpSpPr>
        <p:sp>
          <p:nvSpPr>
            <p:cNvPr id="21" name="Freeform 21"/>
            <p:cNvSpPr/>
            <p:nvPr/>
          </p:nvSpPr>
          <p:spPr>
            <a:xfrm>
              <a:off x="0" y="0"/>
              <a:ext cx="2580302" cy="2709333"/>
            </a:xfrm>
            <a:custGeom>
              <a:avLst/>
              <a:gdLst/>
              <a:ahLst/>
              <a:cxnLst/>
              <a:rect l="l" t="t" r="r" b="b"/>
              <a:pathLst>
                <a:path w="2580302" h="2709333">
                  <a:moveTo>
                    <a:pt x="0" y="0"/>
                  </a:moveTo>
                  <a:lnTo>
                    <a:pt x="2580302" y="0"/>
                  </a:lnTo>
                  <a:lnTo>
                    <a:pt x="2580302" y="2709333"/>
                  </a:lnTo>
                  <a:lnTo>
                    <a:pt x="0" y="2709333"/>
                  </a:lnTo>
                  <a:close/>
                </a:path>
              </a:pathLst>
            </a:custGeom>
            <a:solidFill>
              <a:srgbClr val="EAEAEA"/>
            </a:solidFill>
          </p:spPr>
          <p:txBody>
            <a:bodyPr/>
            <a:lstStyle/>
            <a:p>
              <a:endParaRPr lang="en-US"/>
            </a:p>
          </p:txBody>
        </p:sp>
        <p:sp>
          <p:nvSpPr>
            <p:cNvPr id="22" name="TextBox 22"/>
            <p:cNvSpPr txBox="1"/>
            <p:nvPr/>
          </p:nvSpPr>
          <p:spPr>
            <a:xfrm>
              <a:off x="0" y="-19050"/>
              <a:ext cx="2580302" cy="2728383"/>
            </a:xfrm>
            <a:prstGeom prst="rect">
              <a:avLst/>
            </a:prstGeom>
          </p:spPr>
          <p:txBody>
            <a:bodyPr lIns="50800" tIns="50800" rIns="50800" bIns="50800" rtlCol="0" anchor="ctr"/>
            <a:lstStyle/>
            <a:p>
              <a:pPr algn="ctr">
                <a:lnSpc>
                  <a:spcPts val="2519"/>
                </a:lnSpc>
              </a:pPr>
              <a:endParaRPr/>
            </a:p>
          </p:txBody>
        </p:sp>
      </p:grpSp>
      <p:sp>
        <p:nvSpPr>
          <p:cNvPr id="23" name="Freeform 23"/>
          <p:cNvSpPr/>
          <p:nvPr/>
        </p:nvSpPr>
        <p:spPr>
          <a:xfrm rot="5400000">
            <a:off x="12315883" y="5635079"/>
            <a:ext cx="7778667" cy="320870"/>
          </a:xfrm>
          <a:custGeom>
            <a:avLst/>
            <a:gdLst/>
            <a:ahLst/>
            <a:cxnLst/>
            <a:rect l="l" t="t" r="r" b="b"/>
            <a:pathLst>
              <a:path w="7778667" h="320870">
                <a:moveTo>
                  <a:pt x="0" y="0"/>
                </a:moveTo>
                <a:lnTo>
                  <a:pt x="7778666" y="0"/>
                </a:lnTo>
                <a:lnTo>
                  <a:pt x="7778666" y="320870"/>
                </a:lnTo>
                <a:lnTo>
                  <a:pt x="0" y="3208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 name="TextBox 24"/>
          <p:cNvSpPr txBox="1"/>
          <p:nvPr/>
        </p:nvSpPr>
        <p:spPr>
          <a:xfrm>
            <a:off x="406614" y="650790"/>
            <a:ext cx="9390469" cy="1455415"/>
          </a:xfrm>
          <a:prstGeom prst="rect">
            <a:avLst/>
          </a:prstGeom>
        </p:spPr>
        <p:txBody>
          <a:bodyPr lIns="0" tIns="0" rIns="0" bIns="0" rtlCol="0" anchor="t">
            <a:spAutoFit/>
          </a:bodyPr>
          <a:lstStyle/>
          <a:p>
            <a:pPr algn="l">
              <a:lnSpc>
                <a:spcPts val="10559"/>
              </a:lnSpc>
            </a:pPr>
            <a:r>
              <a:rPr lang="en-US" sz="9599">
                <a:solidFill>
                  <a:srgbClr val="000000"/>
                </a:solidFill>
                <a:latin typeface="Poppins"/>
                <a:ea typeface="Poppins"/>
                <a:cs typeface="Poppins"/>
                <a:sym typeface="Poppins"/>
              </a:rPr>
              <a:t>CAMPAIGN</a:t>
            </a:r>
          </a:p>
        </p:txBody>
      </p:sp>
      <p:sp>
        <p:nvSpPr>
          <p:cNvPr id="25" name="TextBox 25"/>
          <p:cNvSpPr txBox="1"/>
          <p:nvPr/>
        </p:nvSpPr>
        <p:spPr>
          <a:xfrm>
            <a:off x="1028700" y="4208032"/>
            <a:ext cx="7921844" cy="3973195"/>
          </a:xfrm>
          <a:prstGeom prst="rect">
            <a:avLst/>
          </a:prstGeom>
        </p:spPr>
        <p:txBody>
          <a:bodyPr lIns="0" tIns="0" rIns="0" bIns="0" rtlCol="0" anchor="t">
            <a:spAutoFit/>
          </a:bodyPr>
          <a:lstStyle/>
          <a:p>
            <a:pPr algn="l">
              <a:lnSpc>
                <a:spcPts val="3500"/>
              </a:lnSpc>
            </a:pPr>
            <a:r>
              <a:rPr lang="en-US" sz="2800">
                <a:solidFill>
                  <a:srgbClr val="424240"/>
                </a:solidFill>
                <a:latin typeface="Poppins"/>
                <a:ea typeface="Poppins"/>
                <a:cs typeface="Poppins"/>
                <a:sym typeface="Poppins"/>
              </a:rPr>
              <a:t>To ensure a successful event we need to</a:t>
            </a:r>
          </a:p>
          <a:p>
            <a:pPr algn="l">
              <a:lnSpc>
                <a:spcPts val="3500"/>
              </a:lnSpc>
            </a:pPr>
            <a:r>
              <a:rPr lang="en-US" sz="2800">
                <a:solidFill>
                  <a:srgbClr val="424240"/>
                </a:solidFill>
                <a:latin typeface="Poppins"/>
                <a:ea typeface="Poppins"/>
                <a:cs typeface="Poppins"/>
                <a:sym typeface="Poppins"/>
              </a:rPr>
              <a:t>consider the complete campaign.</a:t>
            </a:r>
          </a:p>
          <a:p>
            <a:pPr algn="l">
              <a:lnSpc>
                <a:spcPts val="3500"/>
              </a:lnSpc>
            </a:pPr>
            <a:endParaRPr lang="en-US" sz="2800">
              <a:solidFill>
                <a:srgbClr val="424240"/>
              </a:solidFill>
              <a:latin typeface="Poppins"/>
              <a:ea typeface="Poppins"/>
              <a:cs typeface="Poppins"/>
              <a:sym typeface="Poppins"/>
            </a:endParaRPr>
          </a:p>
          <a:p>
            <a:pPr algn="l">
              <a:lnSpc>
                <a:spcPts val="3500"/>
              </a:lnSpc>
            </a:pPr>
            <a:r>
              <a:rPr lang="en-US" sz="2800">
                <a:solidFill>
                  <a:srgbClr val="424240"/>
                </a:solidFill>
                <a:latin typeface="Poppins"/>
                <a:ea typeface="Poppins"/>
                <a:cs typeface="Poppins"/>
                <a:sym typeface="Poppins"/>
              </a:rPr>
              <a:t>In the following slides you will see examples of a complete campaign.  </a:t>
            </a:r>
          </a:p>
          <a:p>
            <a:pPr algn="l">
              <a:lnSpc>
                <a:spcPts val="3500"/>
              </a:lnSpc>
            </a:pPr>
            <a:endParaRPr lang="en-US" sz="2800">
              <a:solidFill>
                <a:srgbClr val="424240"/>
              </a:solidFill>
              <a:latin typeface="Poppins"/>
              <a:ea typeface="Poppins"/>
              <a:cs typeface="Poppins"/>
              <a:sym typeface="Poppins"/>
            </a:endParaRPr>
          </a:p>
          <a:p>
            <a:pPr algn="l">
              <a:lnSpc>
                <a:spcPts val="3500"/>
              </a:lnSpc>
            </a:pPr>
            <a:r>
              <a:rPr lang="en-US" sz="2800">
                <a:solidFill>
                  <a:srgbClr val="424240"/>
                </a:solidFill>
                <a:latin typeface="Poppins"/>
                <a:ea typeface="Poppins"/>
                <a:cs typeface="Poppins"/>
                <a:sym typeface="Poppins"/>
              </a:rPr>
              <a:t>We understand that each client is unique in their requirements so please use these as a guide to create the complete campaign.  </a:t>
            </a:r>
          </a:p>
        </p:txBody>
      </p:sp>
      <p:sp>
        <p:nvSpPr>
          <p:cNvPr id="26" name="TextBox 26"/>
          <p:cNvSpPr txBox="1"/>
          <p:nvPr/>
        </p:nvSpPr>
        <p:spPr>
          <a:xfrm>
            <a:off x="1028700" y="2513546"/>
            <a:ext cx="15336951" cy="896620"/>
          </a:xfrm>
          <a:prstGeom prst="rect">
            <a:avLst/>
          </a:prstGeom>
        </p:spPr>
        <p:txBody>
          <a:bodyPr lIns="0" tIns="0" rIns="0" bIns="0" rtlCol="0" anchor="t">
            <a:spAutoFit/>
          </a:bodyPr>
          <a:lstStyle/>
          <a:p>
            <a:pPr algn="l">
              <a:lnSpc>
                <a:spcPts val="3499"/>
              </a:lnSpc>
            </a:pPr>
            <a:endParaRPr/>
          </a:p>
          <a:p>
            <a:pPr algn="l">
              <a:lnSpc>
                <a:spcPts val="3499"/>
              </a:lnSpc>
            </a:pPr>
            <a:r>
              <a:rPr lang="en-US" sz="2799">
                <a:solidFill>
                  <a:srgbClr val="424240"/>
                </a:solidFill>
                <a:latin typeface="Poppins"/>
                <a:ea typeface="Poppins"/>
                <a:cs typeface="Poppins"/>
                <a:sym typeface="Poppins"/>
              </a:rPr>
              <a:t>IT’S MORE THAN THE LIVE EVENT!</a:t>
            </a:r>
          </a:p>
        </p:txBody>
      </p:sp>
      <p:sp>
        <p:nvSpPr>
          <p:cNvPr id="27" name="TextBox 27"/>
          <p:cNvSpPr txBox="1"/>
          <p:nvPr/>
        </p:nvSpPr>
        <p:spPr>
          <a:xfrm>
            <a:off x="10140110" y="1026681"/>
            <a:ext cx="5696712" cy="579808"/>
          </a:xfrm>
          <a:prstGeom prst="rect">
            <a:avLst/>
          </a:prstGeom>
        </p:spPr>
        <p:txBody>
          <a:bodyPr lIns="0" tIns="0" rIns="0" bIns="0" rtlCol="0" anchor="t">
            <a:spAutoFit/>
          </a:bodyPr>
          <a:lstStyle/>
          <a:p>
            <a:pPr algn="just">
              <a:lnSpc>
                <a:spcPts val="4547"/>
              </a:lnSpc>
            </a:pPr>
            <a:r>
              <a:rPr lang="en-US" sz="3031">
                <a:solidFill>
                  <a:srgbClr val="000000"/>
                </a:solidFill>
                <a:latin typeface="Poppins"/>
                <a:ea typeface="Poppins"/>
                <a:cs typeface="Poppins"/>
                <a:sym typeface="Poppins"/>
              </a:rPr>
              <a:t>CAMPAIGN PHASES</a:t>
            </a:r>
          </a:p>
        </p:txBody>
      </p:sp>
      <p:sp>
        <p:nvSpPr>
          <p:cNvPr id="28" name="TextBox 28"/>
          <p:cNvSpPr txBox="1"/>
          <p:nvPr/>
        </p:nvSpPr>
        <p:spPr>
          <a:xfrm rot="5400000">
            <a:off x="14286776" y="5445558"/>
            <a:ext cx="5696712" cy="419787"/>
          </a:xfrm>
          <a:prstGeom prst="rect">
            <a:avLst/>
          </a:prstGeom>
        </p:spPr>
        <p:txBody>
          <a:bodyPr lIns="0" tIns="0" rIns="0" bIns="0" rtlCol="0" anchor="t">
            <a:spAutoFit/>
          </a:bodyPr>
          <a:lstStyle/>
          <a:p>
            <a:pPr algn="ctr">
              <a:lnSpc>
                <a:spcPts val="3347"/>
              </a:lnSpc>
            </a:pPr>
            <a:r>
              <a:rPr lang="en-US" sz="2231">
                <a:solidFill>
                  <a:srgbClr val="000000"/>
                </a:solidFill>
                <a:latin typeface="Poppins"/>
                <a:ea typeface="Poppins"/>
                <a:cs typeface="Poppins"/>
                <a:sym typeface="Poppins"/>
              </a:rPr>
              <a:t>ESTIMATED TIMEFRAME:  4.5 WEEKS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207917" y="3046427"/>
          <a:ext cx="15336951" cy="6844093"/>
        </p:xfrm>
        <a:graphic>
          <a:graphicData uri="http://schemas.openxmlformats.org/drawingml/2006/table">
            <a:tbl>
              <a:tblPr/>
              <a:tblGrid>
                <a:gridCol w="2953279">
                  <a:extLst>
                    <a:ext uri="{9D8B030D-6E8A-4147-A177-3AD203B41FA5}">
                      <a16:colId xmlns:a16="http://schemas.microsoft.com/office/drawing/2014/main" val="20000"/>
                    </a:ext>
                  </a:extLst>
                </a:gridCol>
                <a:gridCol w="9770193">
                  <a:extLst>
                    <a:ext uri="{9D8B030D-6E8A-4147-A177-3AD203B41FA5}">
                      <a16:colId xmlns:a16="http://schemas.microsoft.com/office/drawing/2014/main" val="20001"/>
                    </a:ext>
                  </a:extLst>
                </a:gridCol>
                <a:gridCol w="2613479">
                  <a:extLst>
                    <a:ext uri="{9D8B030D-6E8A-4147-A177-3AD203B41FA5}">
                      <a16:colId xmlns:a16="http://schemas.microsoft.com/office/drawing/2014/main" val="20002"/>
                    </a:ext>
                  </a:extLst>
                </a:gridCol>
              </a:tblGrid>
              <a:tr h="1201823">
                <a:tc>
                  <a:txBody>
                    <a:bodyPr/>
                    <a:lstStyle/>
                    <a:p>
                      <a:pPr algn="ctr">
                        <a:lnSpc>
                          <a:spcPts val="2659"/>
                        </a:lnSpc>
                        <a:defRPr/>
                      </a:pPr>
                      <a:r>
                        <a:rPr lang="en-US" sz="1899">
                          <a:solidFill>
                            <a:srgbClr val="000000"/>
                          </a:solidFill>
                          <a:latin typeface="Poppins"/>
                          <a:ea typeface="Poppins"/>
                          <a:cs typeface="Poppins"/>
                          <a:sym typeface="Poppins"/>
                        </a:rPr>
                        <a:t>About/BIO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We need a compelling summary of the webinar event and list of topics that will be discussed in the webinar, along with the BIOs of the Speakers.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Account Lead</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35662">
                <a:tc>
                  <a:txBody>
                    <a:bodyPr/>
                    <a:lstStyle/>
                    <a:p>
                      <a:pPr algn="ctr">
                        <a:lnSpc>
                          <a:spcPts val="2659"/>
                        </a:lnSpc>
                        <a:defRPr/>
                      </a:pPr>
                      <a:r>
                        <a:rPr lang="en-US" sz="1899">
                          <a:solidFill>
                            <a:srgbClr val="000000"/>
                          </a:solidFill>
                          <a:latin typeface="Poppins"/>
                          <a:ea typeface="Poppins"/>
                          <a:cs typeface="Poppins"/>
                          <a:sym typeface="Poppins"/>
                        </a:rPr>
                        <a:t>Target Audience</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We need to define the Target Audience and request a quote on how long it will take to target the right investors.  This will be a factor in determining the timeline of the campaign.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Account Lead</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12393">
                <a:tc>
                  <a:txBody>
                    <a:bodyPr/>
                    <a:lstStyle/>
                    <a:p>
                      <a:pPr algn="ctr">
                        <a:lnSpc>
                          <a:spcPts val="2659"/>
                        </a:lnSpc>
                        <a:defRPr/>
                      </a:pPr>
                      <a:r>
                        <a:rPr lang="en-US" sz="1899">
                          <a:solidFill>
                            <a:srgbClr val="000000"/>
                          </a:solidFill>
                          <a:latin typeface="Poppins"/>
                          <a:ea typeface="Poppins"/>
                          <a:cs typeface="Poppins"/>
                          <a:sym typeface="Poppins"/>
                        </a:rPr>
                        <a:t>Schedule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We need to complete the schedule template, with dates, for the complete campaign.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Account Lead</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35662">
                <a:tc>
                  <a:txBody>
                    <a:bodyPr/>
                    <a:lstStyle/>
                    <a:p>
                      <a:pPr algn="ctr">
                        <a:lnSpc>
                          <a:spcPts val="2659"/>
                        </a:lnSpc>
                        <a:defRPr/>
                      </a:pPr>
                      <a:r>
                        <a:rPr lang="en-US" sz="1899">
                          <a:solidFill>
                            <a:srgbClr val="000000"/>
                          </a:solidFill>
                          <a:latin typeface="Poppins"/>
                          <a:ea typeface="Poppins"/>
                          <a:cs typeface="Poppins"/>
                          <a:sym typeface="Poppins"/>
                        </a:rPr>
                        <a:t>Place</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For a physical event, we need to determine the style of event, capacity target, and budget, this will help us find a suitable location for the event to propose to the client.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Account Lead</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58553">
                <a:tc>
                  <a:txBody>
                    <a:bodyPr/>
                    <a:lstStyle/>
                    <a:p>
                      <a:pPr algn="ctr">
                        <a:lnSpc>
                          <a:spcPts val="2659"/>
                        </a:lnSpc>
                        <a:defRPr/>
                      </a:pPr>
                      <a:r>
                        <a:rPr lang="en-US" sz="1899">
                          <a:solidFill>
                            <a:srgbClr val="000000"/>
                          </a:solidFill>
                          <a:latin typeface="Poppins"/>
                          <a:ea typeface="Poppins"/>
                          <a:cs typeface="Poppins"/>
                          <a:sym typeface="Poppins"/>
                        </a:rPr>
                        <a:t>Assets</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We would create all campaign assets prior to launching the campaign to set up automation. This is a factor in determining the timeline of the campaign.</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Marketing</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pSp>
        <p:nvGrpSpPr>
          <p:cNvPr id="3" name="Group 3"/>
          <p:cNvGrpSpPr/>
          <p:nvPr/>
        </p:nvGrpSpPr>
        <p:grpSpPr>
          <a:xfrm>
            <a:off x="1028700" y="1954924"/>
            <a:ext cx="15336951" cy="858520"/>
            <a:chOff x="0" y="0"/>
            <a:chExt cx="20449268" cy="1144693"/>
          </a:xfrm>
        </p:grpSpPr>
        <p:grpSp>
          <p:nvGrpSpPr>
            <p:cNvPr id="4" name="Group 4"/>
            <p:cNvGrpSpPr/>
            <p:nvPr/>
          </p:nvGrpSpPr>
          <p:grpSpPr>
            <a:xfrm>
              <a:off x="0" y="794877"/>
              <a:ext cx="3943986" cy="349816"/>
              <a:chOff x="0" y="0"/>
              <a:chExt cx="779059" cy="69099"/>
            </a:xfrm>
          </p:grpSpPr>
          <p:sp>
            <p:nvSpPr>
              <p:cNvPr id="5" name="Freeform 5"/>
              <p:cNvSpPr/>
              <p:nvPr/>
            </p:nvSpPr>
            <p:spPr>
              <a:xfrm>
                <a:off x="0" y="0"/>
                <a:ext cx="779059" cy="69099"/>
              </a:xfrm>
              <a:custGeom>
                <a:avLst/>
                <a:gdLst/>
                <a:ahLst/>
                <a:cxnLst/>
                <a:rect l="l" t="t" r="r" b="b"/>
                <a:pathLst>
                  <a:path w="779059" h="69099">
                    <a:moveTo>
                      <a:pt x="0" y="0"/>
                    </a:moveTo>
                    <a:lnTo>
                      <a:pt x="779059" y="0"/>
                    </a:lnTo>
                    <a:lnTo>
                      <a:pt x="779059" y="69099"/>
                    </a:lnTo>
                    <a:lnTo>
                      <a:pt x="0" y="69099"/>
                    </a:lnTo>
                    <a:close/>
                  </a:path>
                </a:pathLst>
              </a:custGeom>
              <a:solidFill>
                <a:srgbClr val="FCC730"/>
              </a:solidFill>
            </p:spPr>
            <p:txBody>
              <a:bodyPr/>
              <a:lstStyle/>
              <a:p>
                <a:endParaRPr lang="en-US"/>
              </a:p>
            </p:txBody>
          </p:sp>
          <p:sp>
            <p:nvSpPr>
              <p:cNvPr id="6" name="TextBox 6"/>
              <p:cNvSpPr txBox="1"/>
              <p:nvPr/>
            </p:nvSpPr>
            <p:spPr>
              <a:xfrm>
                <a:off x="0" y="-47625"/>
                <a:ext cx="779059" cy="116724"/>
              </a:xfrm>
              <a:prstGeom prst="rect">
                <a:avLst/>
              </a:prstGeom>
            </p:spPr>
            <p:txBody>
              <a:bodyPr lIns="50800" tIns="50800" rIns="50800" bIns="50800" rtlCol="0" anchor="ctr"/>
              <a:lstStyle/>
              <a:p>
                <a:pPr algn="ctr">
                  <a:lnSpc>
                    <a:spcPts val="2519"/>
                  </a:lnSpc>
                </a:pPr>
                <a:endParaRPr/>
              </a:p>
            </p:txBody>
          </p:sp>
        </p:grpSp>
        <p:sp>
          <p:nvSpPr>
            <p:cNvPr id="7" name="TextBox 7"/>
            <p:cNvSpPr txBox="1"/>
            <p:nvPr/>
          </p:nvSpPr>
          <p:spPr>
            <a:xfrm>
              <a:off x="0" y="-38100"/>
              <a:ext cx="20449268" cy="1182793"/>
            </a:xfrm>
            <a:prstGeom prst="rect">
              <a:avLst/>
            </a:prstGeom>
          </p:spPr>
          <p:txBody>
            <a:bodyPr lIns="0" tIns="0" rIns="0" bIns="0" rtlCol="0" anchor="t">
              <a:spAutoFit/>
            </a:bodyPr>
            <a:lstStyle/>
            <a:p>
              <a:pPr algn="l">
                <a:lnSpc>
                  <a:spcPts val="3499"/>
                </a:lnSpc>
              </a:pPr>
              <a:endParaRPr/>
            </a:p>
            <a:p>
              <a:pPr algn="l">
                <a:lnSpc>
                  <a:spcPts val="3499"/>
                </a:lnSpc>
              </a:pPr>
              <a:r>
                <a:rPr lang="en-US" sz="2799">
                  <a:solidFill>
                    <a:srgbClr val="424240"/>
                  </a:solidFill>
                  <a:latin typeface="Poppins"/>
                  <a:ea typeface="Poppins"/>
                  <a:cs typeface="Poppins"/>
                  <a:sym typeface="Poppins"/>
                </a:rPr>
                <a:t>COMPONENTS:</a:t>
              </a:r>
            </a:p>
          </p:txBody>
        </p:sp>
      </p:grpSp>
      <p:sp>
        <p:nvSpPr>
          <p:cNvPr id="8" name="TextBox 8"/>
          <p:cNvSpPr txBox="1"/>
          <p:nvPr/>
        </p:nvSpPr>
        <p:spPr>
          <a:xfrm>
            <a:off x="406614" y="650790"/>
            <a:ext cx="9714753" cy="1455415"/>
          </a:xfrm>
          <a:prstGeom prst="rect">
            <a:avLst/>
          </a:prstGeom>
        </p:spPr>
        <p:txBody>
          <a:bodyPr lIns="0" tIns="0" rIns="0" bIns="0" rtlCol="0" anchor="t">
            <a:spAutoFit/>
          </a:bodyPr>
          <a:lstStyle/>
          <a:p>
            <a:pPr algn="l">
              <a:lnSpc>
                <a:spcPts val="10559"/>
              </a:lnSpc>
            </a:pPr>
            <a:r>
              <a:rPr lang="en-US" sz="9599">
                <a:solidFill>
                  <a:srgbClr val="000000"/>
                </a:solidFill>
                <a:latin typeface="Poppins"/>
                <a:ea typeface="Poppins"/>
                <a:cs typeface="Poppins"/>
                <a:sym typeface="Poppins"/>
              </a:rPr>
              <a:t>THE SET UP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28700" y="4354713"/>
          <a:ext cx="15336951" cy="5336273"/>
        </p:xfrm>
        <a:graphic>
          <a:graphicData uri="http://schemas.openxmlformats.org/drawingml/2006/table">
            <a:tbl>
              <a:tblPr/>
              <a:tblGrid>
                <a:gridCol w="2953279">
                  <a:extLst>
                    <a:ext uri="{9D8B030D-6E8A-4147-A177-3AD203B41FA5}">
                      <a16:colId xmlns:a16="http://schemas.microsoft.com/office/drawing/2014/main" val="20000"/>
                    </a:ext>
                  </a:extLst>
                </a:gridCol>
                <a:gridCol w="9770193">
                  <a:extLst>
                    <a:ext uri="{9D8B030D-6E8A-4147-A177-3AD203B41FA5}">
                      <a16:colId xmlns:a16="http://schemas.microsoft.com/office/drawing/2014/main" val="20001"/>
                    </a:ext>
                  </a:extLst>
                </a:gridCol>
                <a:gridCol w="2613479">
                  <a:extLst>
                    <a:ext uri="{9D8B030D-6E8A-4147-A177-3AD203B41FA5}">
                      <a16:colId xmlns:a16="http://schemas.microsoft.com/office/drawing/2014/main" val="20002"/>
                    </a:ext>
                  </a:extLst>
                </a:gridCol>
              </a:tblGrid>
              <a:tr h="1061443">
                <a:tc>
                  <a:txBody>
                    <a:bodyPr/>
                    <a:lstStyle/>
                    <a:p>
                      <a:pPr algn="ctr">
                        <a:lnSpc>
                          <a:spcPts val="2659"/>
                        </a:lnSpc>
                        <a:defRPr/>
                      </a:pPr>
                      <a:r>
                        <a:rPr lang="en-US" sz="1899">
                          <a:solidFill>
                            <a:srgbClr val="000000"/>
                          </a:solidFill>
                          <a:latin typeface="Poppins"/>
                          <a:ea typeface="Poppins"/>
                          <a:cs typeface="Poppins"/>
                          <a:sym typeface="Poppins"/>
                        </a:rPr>
                        <a:t>Invites</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We can design email and social posts to announce and promote the event.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Marketing</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36267">
                <a:tc>
                  <a:txBody>
                    <a:bodyPr/>
                    <a:lstStyle/>
                    <a:p>
                      <a:pPr algn="ctr">
                        <a:lnSpc>
                          <a:spcPts val="2659"/>
                        </a:lnSpc>
                        <a:defRPr/>
                      </a:pPr>
                      <a:r>
                        <a:rPr lang="en-US" sz="1899">
                          <a:solidFill>
                            <a:srgbClr val="000000"/>
                          </a:solidFill>
                          <a:latin typeface="Poppins"/>
                          <a:ea typeface="Poppins"/>
                          <a:cs typeface="Poppins"/>
                          <a:sym typeface="Poppins"/>
                        </a:rPr>
                        <a:t>Landing Page</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We can design a landing page to capture RSVPs. This landing page can be designed with a custom registration form and consent policies to gather the right information.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Marketing</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36267">
                <a:tc>
                  <a:txBody>
                    <a:bodyPr/>
                    <a:lstStyle/>
                    <a:p>
                      <a:pPr algn="ctr">
                        <a:lnSpc>
                          <a:spcPts val="2659"/>
                        </a:lnSpc>
                        <a:defRPr/>
                      </a:pPr>
                      <a:r>
                        <a:rPr lang="en-US" sz="1899">
                          <a:solidFill>
                            <a:srgbClr val="000000"/>
                          </a:solidFill>
                          <a:latin typeface="Poppins"/>
                          <a:ea typeface="Poppins"/>
                          <a:cs typeface="Poppins"/>
                          <a:sym typeface="Poppins"/>
                        </a:rPr>
                        <a:t>Automation</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u="sng">
                          <a:solidFill>
                            <a:srgbClr val="000000"/>
                          </a:solidFill>
                          <a:latin typeface="Poppins"/>
                          <a:ea typeface="Poppins"/>
                          <a:cs typeface="Poppins"/>
                          <a:sym typeface="Poppins"/>
                        </a:rPr>
                        <a:t>Depending on the client’s email infrastructure</a:t>
                      </a:r>
                      <a:r>
                        <a:rPr lang="en-US" sz="1899">
                          <a:solidFill>
                            <a:srgbClr val="000000"/>
                          </a:solidFill>
                          <a:latin typeface="Poppins"/>
                          <a:ea typeface="Poppins"/>
                          <a:cs typeface="Poppins"/>
                          <a:sym typeface="Poppins"/>
                        </a:rPr>
                        <a:t> we can review the possibility of setting up automation.  Alternatively if they need this infrastructure setup, it will take 5 business day.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Poppins"/>
                          <a:ea typeface="Poppins"/>
                          <a:cs typeface="Poppins"/>
                          <a:sym typeface="Poppins"/>
                        </a:rPr>
                        <a:t>Marketing</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02296">
                <a:tc>
                  <a:txBody>
                    <a:bodyPr/>
                    <a:lstStyle/>
                    <a:p>
                      <a:pPr algn="ctr">
                        <a:lnSpc>
                          <a:spcPts val="2659"/>
                        </a:lnSpc>
                        <a:defRPr/>
                      </a:pPr>
                      <a:r>
                        <a:rPr lang="en-US" sz="1899">
                          <a:solidFill>
                            <a:srgbClr val="000000"/>
                          </a:solidFill>
                          <a:latin typeface="Poppins"/>
                          <a:ea typeface="Poppins"/>
                          <a:cs typeface="Poppins"/>
                          <a:sym typeface="Poppins"/>
                        </a:rPr>
                        <a:t>List Mangement</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u="sng">
                          <a:solidFill>
                            <a:srgbClr val="000000"/>
                          </a:solidFill>
                          <a:latin typeface="Poppins"/>
                          <a:ea typeface="Poppins"/>
                          <a:cs typeface="Poppins"/>
                          <a:sym typeface="Poppins"/>
                        </a:rPr>
                        <a:t>Depending on the client’s email infrastructure</a:t>
                      </a:r>
                      <a:r>
                        <a:rPr lang="en-US" sz="1899">
                          <a:solidFill>
                            <a:srgbClr val="000000"/>
                          </a:solidFill>
                          <a:latin typeface="Poppins"/>
                          <a:ea typeface="Poppins"/>
                          <a:cs typeface="Poppins"/>
                          <a:sym typeface="Poppins"/>
                        </a:rPr>
                        <a:t> we can review how best to manage RSVP’s and the communication plan.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Account Lead/Marketing</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3" name="Group 3"/>
          <p:cNvGrpSpPr/>
          <p:nvPr/>
        </p:nvGrpSpPr>
        <p:grpSpPr>
          <a:xfrm>
            <a:off x="1028700" y="1954924"/>
            <a:ext cx="15336951" cy="858520"/>
            <a:chOff x="0" y="0"/>
            <a:chExt cx="20449268" cy="1144693"/>
          </a:xfrm>
        </p:grpSpPr>
        <p:grpSp>
          <p:nvGrpSpPr>
            <p:cNvPr id="4" name="Group 4"/>
            <p:cNvGrpSpPr/>
            <p:nvPr/>
          </p:nvGrpSpPr>
          <p:grpSpPr>
            <a:xfrm>
              <a:off x="0" y="794877"/>
              <a:ext cx="3943986" cy="349816"/>
              <a:chOff x="0" y="0"/>
              <a:chExt cx="779059" cy="69099"/>
            </a:xfrm>
          </p:grpSpPr>
          <p:sp>
            <p:nvSpPr>
              <p:cNvPr id="5" name="Freeform 5"/>
              <p:cNvSpPr/>
              <p:nvPr/>
            </p:nvSpPr>
            <p:spPr>
              <a:xfrm>
                <a:off x="0" y="0"/>
                <a:ext cx="779059" cy="69099"/>
              </a:xfrm>
              <a:custGeom>
                <a:avLst/>
                <a:gdLst/>
                <a:ahLst/>
                <a:cxnLst/>
                <a:rect l="l" t="t" r="r" b="b"/>
                <a:pathLst>
                  <a:path w="779059" h="69099">
                    <a:moveTo>
                      <a:pt x="0" y="0"/>
                    </a:moveTo>
                    <a:lnTo>
                      <a:pt x="779059" y="0"/>
                    </a:lnTo>
                    <a:lnTo>
                      <a:pt x="779059" y="69099"/>
                    </a:lnTo>
                    <a:lnTo>
                      <a:pt x="0" y="69099"/>
                    </a:lnTo>
                    <a:close/>
                  </a:path>
                </a:pathLst>
              </a:custGeom>
              <a:solidFill>
                <a:srgbClr val="FCC730"/>
              </a:solidFill>
            </p:spPr>
            <p:txBody>
              <a:bodyPr/>
              <a:lstStyle/>
              <a:p>
                <a:endParaRPr lang="en-US"/>
              </a:p>
            </p:txBody>
          </p:sp>
          <p:sp>
            <p:nvSpPr>
              <p:cNvPr id="6" name="TextBox 6"/>
              <p:cNvSpPr txBox="1"/>
              <p:nvPr/>
            </p:nvSpPr>
            <p:spPr>
              <a:xfrm>
                <a:off x="0" y="-47625"/>
                <a:ext cx="779059" cy="116724"/>
              </a:xfrm>
              <a:prstGeom prst="rect">
                <a:avLst/>
              </a:prstGeom>
            </p:spPr>
            <p:txBody>
              <a:bodyPr lIns="50800" tIns="50800" rIns="50800" bIns="50800" rtlCol="0" anchor="ctr"/>
              <a:lstStyle/>
              <a:p>
                <a:pPr algn="ctr">
                  <a:lnSpc>
                    <a:spcPts val="2519"/>
                  </a:lnSpc>
                </a:pPr>
                <a:endParaRPr/>
              </a:p>
            </p:txBody>
          </p:sp>
        </p:grpSp>
        <p:sp>
          <p:nvSpPr>
            <p:cNvPr id="7" name="TextBox 7"/>
            <p:cNvSpPr txBox="1"/>
            <p:nvPr/>
          </p:nvSpPr>
          <p:spPr>
            <a:xfrm>
              <a:off x="0" y="-38100"/>
              <a:ext cx="20449268" cy="1182793"/>
            </a:xfrm>
            <a:prstGeom prst="rect">
              <a:avLst/>
            </a:prstGeom>
          </p:spPr>
          <p:txBody>
            <a:bodyPr lIns="0" tIns="0" rIns="0" bIns="0" rtlCol="0" anchor="t">
              <a:spAutoFit/>
            </a:bodyPr>
            <a:lstStyle/>
            <a:p>
              <a:pPr algn="l">
                <a:lnSpc>
                  <a:spcPts val="3499"/>
                </a:lnSpc>
              </a:pPr>
              <a:endParaRPr/>
            </a:p>
            <a:p>
              <a:pPr algn="l">
                <a:lnSpc>
                  <a:spcPts val="3499"/>
                </a:lnSpc>
              </a:pPr>
              <a:r>
                <a:rPr lang="en-US" sz="2799">
                  <a:solidFill>
                    <a:srgbClr val="424240"/>
                  </a:solidFill>
                  <a:latin typeface="Poppins"/>
                  <a:ea typeface="Poppins"/>
                  <a:cs typeface="Poppins"/>
                  <a:sym typeface="Poppins"/>
                </a:rPr>
                <a:t>COMPONENTS:</a:t>
              </a:r>
            </a:p>
          </p:txBody>
        </p:sp>
      </p:grpSp>
      <p:sp>
        <p:nvSpPr>
          <p:cNvPr id="8" name="TextBox 8"/>
          <p:cNvSpPr txBox="1"/>
          <p:nvPr/>
        </p:nvSpPr>
        <p:spPr>
          <a:xfrm>
            <a:off x="406614" y="650790"/>
            <a:ext cx="9714753" cy="1455415"/>
          </a:xfrm>
          <a:prstGeom prst="rect">
            <a:avLst/>
          </a:prstGeom>
        </p:spPr>
        <p:txBody>
          <a:bodyPr lIns="0" tIns="0" rIns="0" bIns="0" rtlCol="0" anchor="t">
            <a:spAutoFit/>
          </a:bodyPr>
          <a:lstStyle/>
          <a:p>
            <a:pPr algn="l">
              <a:lnSpc>
                <a:spcPts val="10559"/>
              </a:lnSpc>
            </a:pPr>
            <a:r>
              <a:rPr lang="en-US" sz="9599">
                <a:solidFill>
                  <a:srgbClr val="000000"/>
                </a:solidFill>
                <a:latin typeface="Poppins"/>
                <a:ea typeface="Poppins"/>
                <a:cs typeface="Poppins"/>
                <a:sym typeface="Poppins"/>
              </a:rPr>
              <a:t>THE SET UP</a:t>
            </a:r>
          </a:p>
        </p:txBody>
      </p:sp>
      <p:sp>
        <p:nvSpPr>
          <p:cNvPr id="9" name="TextBox 9"/>
          <p:cNvSpPr txBox="1"/>
          <p:nvPr/>
        </p:nvSpPr>
        <p:spPr>
          <a:xfrm>
            <a:off x="1028700" y="3251312"/>
            <a:ext cx="15517818" cy="1097968"/>
          </a:xfrm>
          <a:prstGeom prst="rect">
            <a:avLst/>
          </a:prstGeom>
        </p:spPr>
        <p:txBody>
          <a:bodyPr lIns="0" tIns="0" rIns="0" bIns="0" rtlCol="0" anchor="t">
            <a:spAutoFit/>
          </a:bodyPr>
          <a:lstStyle/>
          <a:p>
            <a:pPr algn="just">
              <a:lnSpc>
                <a:spcPts val="4397"/>
              </a:lnSpc>
            </a:pPr>
            <a:r>
              <a:rPr lang="en-US" sz="2931">
                <a:solidFill>
                  <a:srgbClr val="000000"/>
                </a:solidFill>
                <a:latin typeface="Poppins"/>
                <a:ea typeface="Poppins"/>
                <a:cs typeface="Poppins"/>
                <a:sym typeface="Poppins"/>
              </a:rPr>
              <a:t>Important Question:  What email infrastructure is the client using or does this need to be set up?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028700" y="3722702"/>
          <a:ext cx="15336951" cy="5876698"/>
        </p:xfrm>
        <a:graphic>
          <a:graphicData uri="http://schemas.openxmlformats.org/drawingml/2006/table">
            <a:tbl>
              <a:tblPr/>
              <a:tblGrid>
                <a:gridCol w="2953279">
                  <a:extLst>
                    <a:ext uri="{9D8B030D-6E8A-4147-A177-3AD203B41FA5}">
                      <a16:colId xmlns:a16="http://schemas.microsoft.com/office/drawing/2014/main" val="20000"/>
                    </a:ext>
                  </a:extLst>
                </a:gridCol>
                <a:gridCol w="9770193">
                  <a:extLst>
                    <a:ext uri="{9D8B030D-6E8A-4147-A177-3AD203B41FA5}">
                      <a16:colId xmlns:a16="http://schemas.microsoft.com/office/drawing/2014/main" val="20001"/>
                    </a:ext>
                  </a:extLst>
                </a:gridCol>
                <a:gridCol w="2613479">
                  <a:extLst>
                    <a:ext uri="{9D8B030D-6E8A-4147-A177-3AD203B41FA5}">
                      <a16:colId xmlns:a16="http://schemas.microsoft.com/office/drawing/2014/main" val="20002"/>
                    </a:ext>
                  </a:extLst>
                </a:gridCol>
              </a:tblGrid>
              <a:tr h="1402334">
                <a:tc>
                  <a:txBody>
                    <a:bodyPr/>
                    <a:lstStyle/>
                    <a:p>
                      <a:pPr algn="ctr">
                        <a:lnSpc>
                          <a:spcPts val="2659"/>
                        </a:lnSpc>
                        <a:defRPr/>
                      </a:pPr>
                      <a:r>
                        <a:rPr lang="en-US" sz="1899">
                          <a:solidFill>
                            <a:srgbClr val="000000"/>
                          </a:solidFill>
                          <a:latin typeface="Poppins"/>
                          <a:ea typeface="Poppins"/>
                          <a:cs typeface="Poppins"/>
                          <a:sym typeface="Poppins"/>
                        </a:rPr>
                        <a:t>Timeframe</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We recommend 1 month + prior to the event date to promote the event.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Account Lead</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36015">
                <a:tc>
                  <a:txBody>
                    <a:bodyPr/>
                    <a:lstStyle/>
                    <a:p>
                      <a:pPr algn="ctr">
                        <a:lnSpc>
                          <a:spcPts val="2659"/>
                        </a:lnSpc>
                        <a:defRPr/>
                      </a:pPr>
                      <a:r>
                        <a:rPr lang="en-US" sz="1899">
                          <a:solidFill>
                            <a:srgbClr val="000000"/>
                          </a:solidFill>
                          <a:latin typeface="Poppins"/>
                          <a:ea typeface="Poppins"/>
                          <a:cs typeface="Poppins"/>
                          <a:sym typeface="Poppins"/>
                        </a:rPr>
                        <a:t>Channels</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We recommend promoting this on the social channels that reach the target audience, by targeted email to clients distribution list and featured in the AAIR newsletter.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Poppins Bold"/>
                          <a:ea typeface="Poppins Bold"/>
                          <a:cs typeface="Poppins Bold"/>
                          <a:sym typeface="Poppins Bold"/>
                        </a:rPr>
                        <a:t>Account Lead</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02334">
                <a:tc>
                  <a:txBody>
                    <a:bodyPr/>
                    <a:lstStyle/>
                    <a:p>
                      <a:pPr algn="ctr">
                        <a:lnSpc>
                          <a:spcPts val="2659"/>
                        </a:lnSpc>
                        <a:defRPr/>
                      </a:pPr>
                      <a:r>
                        <a:rPr lang="en-US" sz="1899">
                          <a:solidFill>
                            <a:srgbClr val="000000"/>
                          </a:solidFill>
                          <a:latin typeface="Poppins"/>
                          <a:ea typeface="Poppins"/>
                          <a:cs typeface="Poppins"/>
                          <a:sym typeface="Poppins"/>
                        </a:rPr>
                        <a:t>Sponsored/Boosted Post</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There is the option to “boost” the post, turning the event post into an Ad to reach more audience, if appropriate for the event. Additional spend required. </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Poppins"/>
                          <a:ea typeface="Poppins"/>
                          <a:cs typeface="Poppins"/>
                          <a:sym typeface="Poppins"/>
                        </a:rPr>
                        <a:t>Marketing</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536015">
                <a:tc>
                  <a:txBody>
                    <a:bodyPr/>
                    <a:lstStyle/>
                    <a:p>
                      <a:pPr algn="ctr">
                        <a:lnSpc>
                          <a:spcPts val="2659"/>
                        </a:lnSpc>
                        <a:defRPr/>
                      </a:pPr>
                      <a:r>
                        <a:rPr lang="en-US" sz="1899">
                          <a:solidFill>
                            <a:srgbClr val="000000"/>
                          </a:solidFill>
                          <a:latin typeface="Poppins"/>
                          <a:ea typeface="Poppins"/>
                          <a:cs typeface="Poppins"/>
                          <a:sym typeface="Poppins"/>
                        </a:rPr>
                        <a:t>Sponsored Partners</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lnSpc>
                          <a:spcPts val="2659"/>
                        </a:lnSpc>
                        <a:defRPr/>
                      </a:pPr>
                      <a:r>
                        <a:rPr lang="en-US" sz="1899">
                          <a:solidFill>
                            <a:srgbClr val="000000"/>
                          </a:solidFill>
                          <a:latin typeface="Poppins"/>
                          <a:ea typeface="Poppins"/>
                          <a:cs typeface="Poppins"/>
                          <a:sym typeface="Poppins"/>
                        </a:rPr>
                        <a:t>We have a network of partners that can help distribute the event notice, this can be through their newsletters or social channels. Possible additional spend required.</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Poppins"/>
                          <a:ea typeface="Poppins"/>
                          <a:cs typeface="Poppins"/>
                          <a:sym typeface="Poppins"/>
                        </a:rPr>
                        <a:t>Account Lead</a:t>
                      </a:r>
                      <a:endParaRPr lang="en-US" sz="1100"/>
                    </a:p>
                  </a:txBody>
                  <a:tcPr marL="190500" marR="190500" marT="190500" marB="1905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3" name="Group 3"/>
          <p:cNvGrpSpPr/>
          <p:nvPr/>
        </p:nvGrpSpPr>
        <p:grpSpPr>
          <a:xfrm>
            <a:off x="1028700" y="2784065"/>
            <a:ext cx="2957990" cy="262362"/>
            <a:chOff x="0" y="0"/>
            <a:chExt cx="779059" cy="69099"/>
          </a:xfrm>
        </p:grpSpPr>
        <p:sp>
          <p:nvSpPr>
            <p:cNvPr id="4" name="Freeform 4"/>
            <p:cNvSpPr/>
            <p:nvPr/>
          </p:nvSpPr>
          <p:spPr>
            <a:xfrm>
              <a:off x="0" y="0"/>
              <a:ext cx="779059" cy="69099"/>
            </a:xfrm>
            <a:custGeom>
              <a:avLst/>
              <a:gdLst/>
              <a:ahLst/>
              <a:cxnLst/>
              <a:rect l="l" t="t" r="r" b="b"/>
              <a:pathLst>
                <a:path w="779059" h="69099">
                  <a:moveTo>
                    <a:pt x="0" y="0"/>
                  </a:moveTo>
                  <a:lnTo>
                    <a:pt x="779059" y="0"/>
                  </a:lnTo>
                  <a:lnTo>
                    <a:pt x="779059" y="69099"/>
                  </a:lnTo>
                  <a:lnTo>
                    <a:pt x="0" y="69099"/>
                  </a:lnTo>
                  <a:close/>
                </a:path>
              </a:pathLst>
            </a:custGeom>
            <a:solidFill>
              <a:srgbClr val="FCC730"/>
            </a:solidFill>
          </p:spPr>
          <p:txBody>
            <a:bodyPr/>
            <a:lstStyle/>
            <a:p>
              <a:endParaRPr lang="en-US"/>
            </a:p>
          </p:txBody>
        </p:sp>
        <p:sp>
          <p:nvSpPr>
            <p:cNvPr id="5" name="TextBox 5"/>
            <p:cNvSpPr txBox="1"/>
            <p:nvPr/>
          </p:nvSpPr>
          <p:spPr>
            <a:xfrm>
              <a:off x="0" y="-19050"/>
              <a:ext cx="779059" cy="88149"/>
            </a:xfrm>
            <a:prstGeom prst="rect">
              <a:avLst/>
            </a:prstGeom>
          </p:spPr>
          <p:txBody>
            <a:bodyPr lIns="50800" tIns="50800" rIns="50800" bIns="50800" rtlCol="0" anchor="ctr"/>
            <a:lstStyle/>
            <a:p>
              <a:pPr algn="ctr">
                <a:lnSpc>
                  <a:spcPts val="2519"/>
                </a:lnSpc>
              </a:pPr>
              <a:endParaRPr/>
            </a:p>
          </p:txBody>
        </p:sp>
      </p:grpSp>
      <p:sp>
        <p:nvSpPr>
          <p:cNvPr id="6" name="TextBox 6"/>
          <p:cNvSpPr txBox="1"/>
          <p:nvPr/>
        </p:nvSpPr>
        <p:spPr>
          <a:xfrm>
            <a:off x="1028700" y="2149807"/>
            <a:ext cx="15336951" cy="896620"/>
          </a:xfrm>
          <a:prstGeom prst="rect">
            <a:avLst/>
          </a:prstGeom>
        </p:spPr>
        <p:txBody>
          <a:bodyPr lIns="0" tIns="0" rIns="0" bIns="0" rtlCol="0" anchor="t">
            <a:spAutoFit/>
          </a:bodyPr>
          <a:lstStyle/>
          <a:p>
            <a:pPr algn="l">
              <a:lnSpc>
                <a:spcPts val="3499"/>
              </a:lnSpc>
            </a:pPr>
            <a:endParaRPr/>
          </a:p>
          <a:p>
            <a:pPr algn="l">
              <a:lnSpc>
                <a:spcPts val="3499"/>
              </a:lnSpc>
            </a:pPr>
            <a:r>
              <a:rPr lang="en-US" sz="2799">
                <a:solidFill>
                  <a:srgbClr val="424240"/>
                </a:solidFill>
                <a:latin typeface="Poppins"/>
                <a:ea typeface="Poppins"/>
                <a:cs typeface="Poppins"/>
                <a:sym typeface="Poppins"/>
              </a:rPr>
              <a:t>COMPONENTS:</a:t>
            </a:r>
          </a:p>
        </p:txBody>
      </p:sp>
      <p:sp>
        <p:nvSpPr>
          <p:cNvPr id="7" name="TextBox 7"/>
          <p:cNvSpPr txBox="1"/>
          <p:nvPr/>
        </p:nvSpPr>
        <p:spPr>
          <a:xfrm>
            <a:off x="406614" y="650790"/>
            <a:ext cx="9714753" cy="1455415"/>
          </a:xfrm>
          <a:prstGeom prst="rect">
            <a:avLst/>
          </a:prstGeom>
        </p:spPr>
        <p:txBody>
          <a:bodyPr lIns="0" tIns="0" rIns="0" bIns="0" rtlCol="0" anchor="t">
            <a:spAutoFit/>
          </a:bodyPr>
          <a:lstStyle/>
          <a:p>
            <a:pPr algn="l">
              <a:lnSpc>
                <a:spcPts val="10559"/>
              </a:lnSpc>
            </a:pPr>
            <a:r>
              <a:rPr lang="en-US" sz="9599">
                <a:solidFill>
                  <a:srgbClr val="000000"/>
                </a:solidFill>
                <a:latin typeface="Poppins"/>
                <a:ea typeface="Poppins"/>
                <a:cs typeface="Poppins"/>
                <a:sym typeface="Poppins"/>
              </a:rPr>
              <a:t>PROMOTION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797083" cy="10287000"/>
            <a:chOff x="0" y="0"/>
            <a:chExt cx="2580302" cy="2709333"/>
          </a:xfrm>
        </p:grpSpPr>
        <p:sp>
          <p:nvSpPr>
            <p:cNvPr id="3" name="Freeform 3"/>
            <p:cNvSpPr/>
            <p:nvPr/>
          </p:nvSpPr>
          <p:spPr>
            <a:xfrm>
              <a:off x="0" y="0"/>
              <a:ext cx="2580302" cy="2709333"/>
            </a:xfrm>
            <a:custGeom>
              <a:avLst/>
              <a:gdLst/>
              <a:ahLst/>
              <a:cxnLst/>
              <a:rect l="l" t="t" r="r" b="b"/>
              <a:pathLst>
                <a:path w="2580302" h="2709333">
                  <a:moveTo>
                    <a:pt x="0" y="0"/>
                  </a:moveTo>
                  <a:lnTo>
                    <a:pt x="2580302" y="0"/>
                  </a:lnTo>
                  <a:lnTo>
                    <a:pt x="2580302" y="2709333"/>
                  </a:lnTo>
                  <a:lnTo>
                    <a:pt x="0" y="2709333"/>
                  </a:lnTo>
                  <a:close/>
                </a:path>
              </a:pathLst>
            </a:custGeom>
            <a:solidFill>
              <a:srgbClr val="F7F7F7"/>
            </a:solidFill>
          </p:spPr>
          <p:txBody>
            <a:bodyPr/>
            <a:lstStyle/>
            <a:p>
              <a:endParaRPr lang="en-US"/>
            </a:p>
          </p:txBody>
        </p:sp>
        <p:sp>
          <p:nvSpPr>
            <p:cNvPr id="4" name="TextBox 4"/>
            <p:cNvSpPr txBox="1"/>
            <p:nvPr/>
          </p:nvSpPr>
          <p:spPr>
            <a:xfrm>
              <a:off x="0" y="-19050"/>
              <a:ext cx="2580302" cy="2728383"/>
            </a:xfrm>
            <a:prstGeom prst="rect">
              <a:avLst/>
            </a:prstGeom>
          </p:spPr>
          <p:txBody>
            <a:bodyPr lIns="50800" tIns="50800" rIns="50800" bIns="50800" rtlCol="0" anchor="ctr"/>
            <a:lstStyle/>
            <a:p>
              <a:pPr algn="ctr">
                <a:lnSpc>
                  <a:spcPts val="2519"/>
                </a:lnSpc>
              </a:pPr>
              <a:endParaRPr/>
            </a:p>
          </p:txBody>
        </p:sp>
      </p:grpSp>
      <p:sp>
        <p:nvSpPr>
          <p:cNvPr id="5" name="TextBox 5"/>
          <p:cNvSpPr txBox="1"/>
          <p:nvPr/>
        </p:nvSpPr>
        <p:spPr>
          <a:xfrm>
            <a:off x="406614" y="650790"/>
            <a:ext cx="9390469" cy="1455415"/>
          </a:xfrm>
          <a:prstGeom prst="rect">
            <a:avLst/>
          </a:prstGeom>
        </p:spPr>
        <p:txBody>
          <a:bodyPr lIns="0" tIns="0" rIns="0" bIns="0" rtlCol="0" anchor="t">
            <a:spAutoFit/>
          </a:bodyPr>
          <a:lstStyle/>
          <a:p>
            <a:pPr algn="l">
              <a:lnSpc>
                <a:spcPts val="10559"/>
              </a:lnSpc>
            </a:pPr>
            <a:r>
              <a:rPr lang="en-US" sz="9599">
                <a:solidFill>
                  <a:srgbClr val="000000"/>
                </a:solidFill>
                <a:latin typeface="Poppins"/>
                <a:ea typeface="Poppins"/>
                <a:cs typeface="Poppins"/>
                <a:sym typeface="Poppins"/>
              </a:rPr>
              <a:t>THE LISTS</a:t>
            </a:r>
          </a:p>
        </p:txBody>
      </p:sp>
      <p:sp>
        <p:nvSpPr>
          <p:cNvPr id="6" name="TextBox 6"/>
          <p:cNvSpPr txBox="1"/>
          <p:nvPr/>
        </p:nvSpPr>
        <p:spPr>
          <a:xfrm>
            <a:off x="1028700" y="4208032"/>
            <a:ext cx="7868817" cy="5287645"/>
          </a:xfrm>
          <a:prstGeom prst="rect">
            <a:avLst/>
          </a:prstGeom>
        </p:spPr>
        <p:txBody>
          <a:bodyPr lIns="0" tIns="0" rIns="0" bIns="0" rtlCol="0" anchor="t">
            <a:spAutoFit/>
          </a:bodyPr>
          <a:lstStyle/>
          <a:p>
            <a:pPr algn="l">
              <a:lnSpc>
                <a:spcPts val="3500"/>
              </a:lnSpc>
            </a:pPr>
            <a:r>
              <a:rPr lang="en-US" sz="2800">
                <a:solidFill>
                  <a:srgbClr val="424240"/>
                </a:solidFill>
                <a:latin typeface="Poppins"/>
                <a:ea typeface="Poppins"/>
                <a:cs typeface="Poppins"/>
                <a:sym typeface="Poppins"/>
              </a:rPr>
              <a:t>To ensure a successful event we need to</a:t>
            </a:r>
          </a:p>
          <a:p>
            <a:pPr algn="l">
              <a:lnSpc>
                <a:spcPts val="3500"/>
              </a:lnSpc>
            </a:pPr>
            <a:r>
              <a:rPr lang="en-US" sz="2800">
                <a:solidFill>
                  <a:srgbClr val="424240"/>
                </a:solidFill>
                <a:latin typeface="Poppins"/>
                <a:ea typeface="Poppins"/>
                <a:cs typeface="Poppins"/>
                <a:sym typeface="Poppins"/>
              </a:rPr>
              <a:t>consider the target audience. </a:t>
            </a:r>
          </a:p>
          <a:p>
            <a:pPr algn="l">
              <a:lnSpc>
                <a:spcPts val="3500"/>
              </a:lnSpc>
            </a:pPr>
            <a:endParaRPr lang="en-US" sz="2800">
              <a:solidFill>
                <a:srgbClr val="424240"/>
              </a:solidFill>
              <a:latin typeface="Poppins"/>
              <a:ea typeface="Poppins"/>
              <a:cs typeface="Poppins"/>
              <a:sym typeface="Poppins"/>
            </a:endParaRPr>
          </a:p>
          <a:p>
            <a:pPr algn="l">
              <a:lnSpc>
                <a:spcPts val="3500"/>
              </a:lnSpc>
            </a:pPr>
            <a:r>
              <a:rPr lang="en-US" sz="2800">
                <a:solidFill>
                  <a:srgbClr val="424240"/>
                </a:solidFill>
                <a:latin typeface="Poppins"/>
                <a:ea typeface="Poppins"/>
                <a:cs typeface="Poppins"/>
                <a:sym typeface="Poppins"/>
              </a:rPr>
              <a:t>Our approach is to take run a targeting </a:t>
            </a:r>
          </a:p>
          <a:p>
            <a:pPr algn="l">
              <a:lnSpc>
                <a:spcPts val="3500"/>
              </a:lnSpc>
            </a:pPr>
            <a:r>
              <a:rPr lang="en-US" sz="2800">
                <a:solidFill>
                  <a:srgbClr val="424240"/>
                </a:solidFill>
                <a:latin typeface="Poppins"/>
                <a:ea typeface="Poppins"/>
                <a:cs typeface="Poppins"/>
                <a:sym typeface="Poppins"/>
              </a:rPr>
              <a:t>exercise to identify investor profiles from </a:t>
            </a:r>
          </a:p>
          <a:p>
            <a:pPr algn="l">
              <a:lnSpc>
                <a:spcPts val="3500"/>
              </a:lnSpc>
            </a:pPr>
            <a:r>
              <a:rPr lang="en-US" sz="2800">
                <a:solidFill>
                  <a:srgbClr val="424240"/>
                </a:solidFill>
                <a:latin typeface="Poppins"/>
                <a:ea typeface="Poppins"/>
                <a:cs typeface="Poppins"/>
                <a:sym typeface="Poppins"/>
              </a:rPr>
              <a:t>within our community and we will also </a:t>
            </a:r>
          </a:p>
          <a:p>
            <a:pPr algn="l">
              <a:lnSpc>
                <a:spcPts val="3500"/>
              </a:lnSpc>
            </a:pPr>
            <a:r>
              <a:rPr lang="en-US" sz="2800">
                <a:solidFill>
                  <a:srgbClr val="424240"/>
                </a:solidFill>
                <a:latin typeface="Poppins"/>
                <a:ea typeface="Poppins"/>
                <a:cs typeface="Poppins"/>
                <a:sym typeface="Poppins"/>
              </a:rPr>
              <a:t>target new contacts. This effort is </a:t>
            </a:r>
          </a:p>
          <a:p>
            <a:pPr algn="l">
              <a:lnSpc>
                <a:spcPts val="3500"/>
              </a:lnSpc>
            </a:pPr>
            <a:r>
              <a:rPr lang="en-US" sz="2800">
                <a:solidFill>
                  <a:srgbClr val="424240"/>
                </a:solidFill>
                <a:latin typeface="Poppins"/>
                <a:ea typeface="Poppins"/>
                <a:cs typeface="Poppins"/>
                <a:sym typeface="Poppins"/>
              </a:rPr>
              <a:t>completed by the Capital Markets team. </a:t>
            </a:r>
          </a:p>
          <a:p>
            <a:pPr algn="l">
              <a:lnSpc>
                <a:spcPts val="3500"/>
              </a:lnSpc>
            </a:pPr>
            <a:endParaRPr lang="en-US" sz="2800">
              <a:solidFill>
                <a:srgbClr val="424240"/>
              </a:solidFill>
              <a:latin typeface="Poppins"/>
              <a:ea typeface="Poppins"/>
              <a:cs typeface="Poppins"/>
              <a:sym typeface="Poppins"/>
            </a:endParaRPr>
          </a:p>
          <a:p>
            <a:pPr algn="l">
              <a:lnSpc>
                <a:spcPts val="3500"/>
              </a:lnSpc>
            </a:pPr>
            <a:r>
              <a:rPr lang="en-US" sz="2800">
                <a:solidFill>
                  <a:srgbClr val="424240"/>
                </a:solidFill>
                <a:latin typeface="Poppins"/>
                <a:ea typeface="Poppins"/>
                <a:cs typeface="Poppins"/>
                <a:sym typeface="Poppins"/>
              </a:rPr>
              <a:t>All”Leads” are appropriately tagged to the Client account event to support communication plans. </a:t>
            </a:r>
          </a:p>
        </p:txBody>
      </p:sp>
      <p:sp>
        <p:nvSpPr>
          <p:cNvPr id="7" name="TextBox 7"/>
          <p:cNvSpPr txBox="1"/>
          <p:nvPr/>
        </p:nvSpPr>
        <p:spPr>
          <a:xfrm>
            <a:off x="1028700" y="2513546"/>
            <a:ext cx="15336951" cy="896620"/>
          </a:xfrm>
          <a:prstGeom prst="rect">
            <a:avLst/>
          </a:prstGeom>
        </p:spPr>
        <p:txBody>
          <a:bodyPr lIns="0" tIns="0" rIns="0" bIns="0" rtlCol="0" anchor="t">
            <a:spAutoFit/>
          </a:bodyPr>
          <a:lstStyle/>
          <a:p>
            <a:pPr algn="l">
              <a:lnSpc>
                <a:spcPts val="3499"/>
              </a:lnSpc>
            </a:pPr>
            <a:endParaRPr/>
          </a:p>
          <a:p>
            <a:pPr algn="l">
              <a:lnSpc>
                <a:spcPts val="3499"/>
              </a:lnSpc>
            </a:pPr>
            <a:r>
              <a:rPr lang="en-US" sz="2799">
                <a:solidFill>
                  <a:srgbClr val="424240"/>
                </a:solidFill>
                <a:latin typeface="Poppins"/>
                <a:ea typeface="Poppins"/>
                <a:cs typeface="Poppins"/>
                <a:sym typeface="Poppins"/>
              </a:rPr>
              <a:t>TARGETING AND LIST MANAGEMENT </a:t>
            </a:r>
          </a:p>
        </p:txBody>
      </p:sp>
      <p:grpSp>
        <p:nvGrpSpPr>
          <p:cNvPr id="8" name="Group 8"/>
          <p:cNvGrpSpPr/>
          <p:nvPr/>
        </p:nvGrpSpPr>
        <p:grpSpPr>
          <a:xfrm>
            <a:off x="10971160" y="1988886"/>
            <a:ext cx="5916953" cy="1419009"/>
            <a:chOff x="0" y="0"/>
            <a:chExt cx="1352791" cy="324428"/>
          </a:xfrm>
        </p:grpSpPr>
        <p:sp>
          <p:nvSpPr>
            <p:cNvPr id="9" name="Freeform 9"/>
            <p:cNvSpPr/>
            <p:nvPr/>
          </p:nvSpPr>
          <p:spPr>
            <a:xfrm>
              <a:off x="0" y="0"/>
              <a:ext cx="1352791" cy="324428"/>
            </a:xfrm>
            <a:custGeom>
              <a:avLst/>
              <a:gdLst/>
              <a:ahLst/>
              <a:cxnLst/>
              <a:rect l="l" t="t" r="r" b="b"/>
              <a:pathLst>
                <a:path w="1352791" h="324428">
                  <a:moveTo>
                    <a:pt x="0" y="0"/>
                  </a:moveTo>
                  <a:lnTo>
                    <a:pt x="1352791" y="0"/>
                  </a:lnTo>
                  <a:lnTo>
                    <a:pt x="1352791" y="324428"/>
                  </a:lnTo>
                  <a:lnTo>
                    <a:pt x="0" y="324428"/>
                  </a:lnTo>
                  <a:close/>
                </a:path>
              </a:pathLst>
            </a:custGeom>
            <a:solidFill>
              <a:srgbClr val="E1251B"/>
            </a:solidFill>
            <a:ln cap="sq">
              <a:noFill/>
              <a:prstDash val="solid"/>
              <a:miter/>
            </a:ln>
          </p:spPr>
          <p:txBody>
            <a:bodyPr/>
            <a:lstStyle/>
            <a:p>
              <a:endParaRPr lang="en-US"/>
            </a:p>
          </p:txBody>
        </p:sp>
        <p:sp>
          <p:nvSpPr>
            <p:cNvPr id="10" name="TextBox 10"/>
            <p:cNvSpPr txBox="1"/>
            <p:nvPr/>
          </p:nvSpPr>
          <p:spPr>
            <a:xfrm>
              <a:off x="0" y="-19050"/>
              <a:ext cx="1352791" cy="343478"/>
            </a:xfrm>
            <a:prstGeom prst="rect">
              <a:avLst/>
            </a:prstGeom>
          </p:spPr>
          <p:txBody>
            <a:bodyPr lIns="13409" tIns="13409" rIns="13409" bIns="13409" rtlCol="0" anchor="ctr"/>
            <a:lstStyle/>
            <a:p>
              <a:pPr algn="ctr">
                <a:lnSpc>
                  <a:spcPts val="2519"/>
                </a:lnSpc>
              </a:pPr>
              <a:r>
                <a:rPr lang="en-US" sz="2099">
                  <a:solidFill>
                    <a:srgbClr val="FFFFFF"/>
                  </a:solidFill>
                  <a:latin typeface="Poppins"/>
                  <a:ea typeface="Poppins"/>
                  <a:cs typeface="Poppins"/>
                  <a:sym typeface="Poppins"/>
                </a:rPr>
                <a:t>Capital Marketing Targeting Exercise</a:t>
              </a:r>
            </a:p>
            <a:p>
              <a:pPr algn="ctr">
                <a:lnSpc>
                  <a:spcPts val="2519"/>
                </a:lnSpc>
              </a:pPr>
              <a:r>
                <a:rPr lang="en-US" sz="2099">
                  <a:solidFill>
                    <a:srgbClr val="FFFFFF"/>
                  </a:solidFill>
                  <a:latin typeface="Poppins"/>
                  <a:ea typeface="Poppins"/>
                  <a:cs typeface="Poppins"/>
                  <a:sym typeface="Poppins"/>
                </a:rPr>
                <a:t>( X Time)</a:t>
              </a:r>
            </a:p>
          </p:txBody>
        </p:sp>
      </p:grpSp>
      <p:grpSp>
        <p:nvGrpSpPr>
          <p:cNvPr id="11" name="Group 11"/>
          <p:cNvGrpSpPr/>
          <p:nvPr/>
        </p:nvGrpSpPr>
        <p:grpSpPr>
          <a:xfrm>
            <a:off x="10954109" y="3722220"/>
            <a:ext cx="5916953" cy="1421280"/>
            <a:chOff x="0" y="0"/>
            <a:chExt cx="1352791" cy="324947"/>
          </a:xfrm>
        </p:grpSpPr>
        <p:sp>
          <p:nvSpPr>
            <p:cNvPr id="12" name="Freeform 12"/>
            <p:cNvSpPr/>
            <p:nvPr/>
          </p:nvSpPr>
          <p:spPr>
            <a:xfrm>
              <a:off x="0" y="0"/>
              <a:ext cx="1352791" cy="324947"/>
            </a:xfrm>
            <a:custGeom>
              <a:avLst/>
              <a:gdLst/>
              <a:ahLst/>
              <a:cxnLst/>
              <a:rect l="l" t="t" r="r" b="b"/>
              <a:pathLst>
                <a:path w="1352791" h="324947">
                  <a:moveTo>
                    <a:pt x="0" y="0"/>
                  </a:moveTo>
                  <a:lnTo>
                    <a:pt x="1352791" y="0"/>
                  </a:lnTo>
                  <a:lnTo>
                    <a:pt x="1352791" y="324947"/>
                  </a:lnTo>
                  <a:lnTo>
                    <a:pt x="0" y="324947"/>
                  </a:lnTo>
                  <a:close/>
                </a:path>
              </a:pathLst>
            </a:custGeom>
            <a:solidFill>
              <a:srgbClr val="E6E6E6"/>
            </a:solidFill>
            <a:ln cap="sq">
              <a:noFill/>
              <a:prstDash val="solid"/>
              <a:miter/>
            </a:ln>
          </p:spPr>
          <p:txBody>
            <a:bodyPr/>
            <a:lstStyle/>
            <a:p>
              <a:endParaRPr lang="en-US"/>
            </a:p>
          </p:txBody>
        </p:sp>
        <p:sp>
          <p:nvSpPr>
            <p:cNvPr id="13" name="TextBox 13"/>
            <p:cNvSpPr txBox="1"/>
            <p:nvPr/>
          </p:nvSpPr>
          <p:spPr>
            <a:xfrm>
              <a:off x="0" y="-19050"/>
              <a:ext cx="1352791" cy="343997"/>
            </a:xfrm>
            <a:prstGeom prst="rect">
              <a:avLst/>
            </a:prstGeom>
          </p:spPr>
          <p:txBody>
            <a:bodyPr lIns="13409" tIns="13409" rIns="13409" bIns="13409" rtlCol="0" anchor="ctr"/>
            <a:lstStyle/>
            <a:p>
              <a:pPr algn="ctr">
                <a:lnSpc>
                  <a:spcPts val="2519"/>
                </a:lnSpc>
              </a:pPr>
              <a:r>
                <a:rPr lang="en-US" sz="2099">
                  <a:solidFill>
                    <a:srgbClr val="000000"/>
                  </a:solidFill>
                  <a:latin typeface="Poppins"/>
                  <a:ea typeface="Poppins"/>
                  <a:cs typeface="Poppins"/>
                  <a:sym typeface="Poppins"/>
                </a:rPr>
                <a:t>Creates a new Contact List for this event promotion </a:t>
              </a:r>
            </a:p>
          </p:txBody>
        </p:sp>
      </p:grpSp>
      <p:grpSp>
        <p:nvGrpSpPr>
          <p:cNvPr id="14" name="Group 14"/>
          <p:cNvGrpSpPr/>
          <p:nvPr/>
        </p:nvGrpSpPr>
        <p:grpSpPr>
          <a:xfrm>
            <a:off x="10954109" y="6201946"/>
            <a:ext cx="2364164" cy="943454"/>
            <a:chOff x="0" y="0"/>
            <a:chExt cx="540518" cy="215701"/>
          </a:xfrm>
        </p:grpSpPr>
        <p:sp>
          <p:nvSpPr>
            <p:cNvPr id="15" name="Freeform 15"/>
            <p:cNvSpPr/>
            <p:nvPr/>
          </p:nvSpPr>
          <p:spPr>
            <a:xfrm>
              <a:off x="0" y="0"/>
              <a:ext cx="540518" cy="215701"/>
            </a:xfrm>
            <a:custGeom>
              <a:avLst/>
              <a:gdLst/>
              <a:ahLst/>
              <a:cxnLst/>
              <a:rect l="l" t="t" r="r" b="b"/>
              <a:pathLst>
                <a:path w="540518" h="215701">
                  <a:moveTo>
                    <a:pt x="0" y="0"/>
                  </a:moveTo>
                  <a:lnTo>
                    <a:pt x="540518" y="0"/>
                  </a:lnTo>
                  <a:lnTo>
                    <a:pt x="540518" y="215701"/>
                  </a:lnTo>
                  <a:lnTo>
                    <a:pt x="0" y="215701"/>
                  </a:lnTo>
                  <a:close/>
                </a:path>
              </a:pathLst>
            </a:custGeom>
            <a:solidFill>
              <a:srgbClr val="E6E6E6"/>
            </a:solidFill>
            <a:ln cap="sq">
              <a:noFill/>
              <a:prstDash val="solid"/>
              <a:miter/>
            </a:ln>
          </p:spPr>
          <p:txBody>
            <a:bodyPr/>
            <a:lstStyle/>
            <a:p>
              <a:endParaRPr lang="en-US"/>
            </a:p>
          </p:txBody>
        </p:sp>
        <p:sp>
          <p:nvSpPr>
            <p:cNvPr id="16" name="TextBox 16"/>
            <p:cNvSpPr txBox="1"/>
            <p:nvPr/>
          </p:nvSpPr>
          <p:spPr>
            <a:xfrm>
              <a:off x="0" y="-19050"/>
              <a:ext cx="540518" cy="234751"/>
            </a:xfrm>
            <a:prstGeom prst="rect">
              <a:avLst/>
            </a:prstGeom>
          </p:spPr>
          <p:txBody>
            <a:bodyPr lIns="13409" tIns="13409" rIns="13409" bIns="13409" rtlCol="0" anchor="ctr"/>
            <a:lstStyle/>
            <a:p>
              <a:pPr algn="ctr">
                <a:lnSpc>
                  <a:spcPts val="2519"/>
                </a:lnSpc>
              </a:pPr>
              <a:r>
                <a:rPr lang="en-US" sz="2099">
                  <a:solidFill>
                    <a:srgbClr val="000000"/>
                  </a:solidFill>
                  <a:latin typeface="Poppins"/>
                  <a:ea typeface="Poppins"/>
                  <a:cs typeface="Poppins"/>
                  <a:sym typeface="Poppins"/>
                </a:rPr>
                <a:t>Email </a:t>
              </a:r>
            </a:p>
          </p:txBody>
        </p:sp>
      </p:grpSp>
      <p:grpSp>
        <p:nvGrpSpPr>
          <p:cNvPr id="17" name="Group 17"/>
          <p:cNvGrpSpPr/>
          <p:nvPr/>
        </p:nvGrpSpPr>
        <p:grpSpPr>
          <a:xfrm>
            <a:off x="14489848" y="6201946"/>
            <a:ext cx="2364164" cy="943454"/>
            <a:chOff x="0" y="0"/>
            <a:chExt cx="540518" cy="215701"/>
          </a:xfrm>
        </p:grpSpPr>
        <p:sp>
          <p:nvSpPr>
            <p:cNvPr id="18" name="Freeform 18"/>
            <p:cNvSpPr/>
            <p:nvPr/>
          </p:nvSpPr>
          <p:spPr>
            <a:xfrm>
              <a:off x="0" y="0"/>
              <a:ext cx="540518" cy="215701"/>
            </a:xfrm>
            <a:custGeom>
              <a:avLst/>
              <a:gdLst/>
              <a:ahLst/>
              <a:cxnLst/>
              <a:rect l="l" t="t" r="r" b="b"/>
              <a:pathLst>
                <a:path w="540518" h="215701">
                  <a:moveTo>
                    <a:pt x="0" y="0"/>
                  </a:moveTo>
                  <a:lnTo>
                    <a:pt x="540518" y="0"/>
                  </a:lnTo>
                  <a:lnTo>
                    <a:pt x="540518" y="215701"/>
                  </a:lnTo>
                  <a:lnTo>
                    <a:pt x="0" y="215701"/>
                  </a:lnTo>
                  <a:close/>
                </a:path>
              </a:pathLst>
            </a:custGeom>
            <a:solidFill>
              <a:srgbClr val="E6E6E6"/>
            </a:solidFill>
            <a:ln cap="sq">
              <a:noFill/>
              <a:prstDash val="solid"/>
              <a:miter/>
            </a:ln>
          </p:spPr>
          <p:txBody>
            <a:bodyPr/>
            <a:lstStyle/>
            <a:p>
              <a:endParaRPr lang="en-US"/>
            </a:p>
          </p:txBody>
        </p:sp>
        <p:sp>
          <p:nvSpPr>
            <p:cNvPr id="19" name="TextBox 19"/>
            <p:cNvSpPr txBox="1"/>
            <p:nvPr/>
          </p:nvSpPr>
          <p:spPr>
            <a:xfrm>
              <a:off x="0" y="-19050"/>
              <a:ext cx="540518" cy="234751"/>
            </a:xfrm>
            <a:prstGeom prst="rect">
              <a:avLst/>
            </a:prstGeom>
          </p:spPr>
          <p:txBody>
            <a:bodyPr lIns="13409" tIns="13409" rIns="13409" bIns="13409" rtlCol="0" anchor="ctr"/>
            <a:lstStyle/>
            <a:p>
              <a:pPr algn="ctr">
                <a:lnSpc>
                  <a:spcPts val="2519"/>
                </a:lnSpc>
              </a:pPr>
              <a:r>
                <a:rPr lang="en-US" sz="2099">
                  <a:solidFill>
                    <a:srgbClr val="000000"/>
                  </a:solidFill>
                  <a:latin typeface="Poppins"/>
                  <a:ea typeface="Poppins"/>
                  <a:cs typeface="Poppins"/>
                  <a:sym typeface="Poppins"/>
                </a:rPr>
                <a:t>Call Out</a:t>
              </a:r>
            </a:p>
          </p:txBody>
        </p:sp>
      </p:grpSp>
      <p:sp>
        <p:nvSpPr>
          <p:cNvPr id="20" name="TextBox 20"/>
          <p:cNvSpPr txBox="1"/>
          <p:nvPr/>
        </p:nvSpPr>
        <p:spPr>
          <a:xfrm>
            <a:off x="10971160" y="5334000"/>
            <a:ext cx="5696712" cy="579808"/>
          </a:xfrm>
          <a:prstGeom prst="rect">
            <a:avLst/>
          </a:prstGeom>
        </p:spPr>
        <p:txBody>
          <a:bodyPr lIns="0" tIns="0" rIns="0" bIns="0" rtlCol="0" anchor="t">
            <a:spAutoFit/>
          </a:bodyPr>
          <a:lstStyle/>
          <a:p>
            <a:pPr algn="just">
              <a:lnSpc>
                <a:spcPts val="4547"/>
              </a:lnSpc>
            </a:pPr>
            <a:r>
              <a:rPr lang="en-US" sz="3031">
                <a:solidFill>
                  <a:srgbClr val="000000"/>
                </a:solidFill>
                <a:latin typeface="Poppins"/>
                <a:ea typeface="Poppins"/>
                <a:cs typeface="Poppins"/>
                <a:sym typeface="Poppins"/>
              </a:rPr>
              <a:t>PROMOTION PHASE</a:t>
            </a:r>
          </a:p>
        </p:txBody>
      </p:sp>
      <p:sp>
        <p:nvSpPr>
          <p:cNvPr id="21" name="TextBox 21"/>
          <p:cNvSpPr txBox="1"/>
          <p:nvPr/>
        </p:nvSpPr>
        <p:spPr>
          <a:xfrm>
            <a:off x="10971160" y="1123328"/>
            <a:ext cx="5696712" cy="579808"/>
          </a:xfrm>
          <a:prstGeom prst="rect">
            <a:avLst/>
          </a:prstGeom>
        </p:spPr>
        <p:txBody>
          <a:bodyPr lIns="0" tIns="0" rIns="0" bIns="0" rtlCol="0" anchor="t">
            <a:spAutoFit/>
          </a:bodyPr>
          <a:lstStyle/>
          <a:p>
            <a:pPr algn="just">
              <a:lnSpc>
                <a:spcPts val="4547"/>
              </a:lnSpc>
            </a:pPr>
            <a:r>
              <a:rPr lang="en-US" sz="3031">
                <a:solidFill>
                  <a:srgbClr val="000000"/>
                </a:solidFill>
                <a:latin typeface="Poppins"/>
                <a:ea typeface="Poppins"/>
                <a:cs typeface="Poppins"/>
                <a:sym typeface="Poppins"/>
              </a:rPr>
              <a:t>PREP PHASE</a:t>
            </a:r>
          </a:p>
        </p:txBody>
      </p:sp>
      <p:sp>
        <p:nvSpPr>
          <p:cNvPr id="22" name="TextBox 22"/>
          <p:cNvSpPr txBox="1"/>
          <p:nvPr/>
        </p:nvSpPr>
        <p:spPr>
          <a:xfrm>
            <a:off x="10971160" y="7527928"/>
            <a:ext cx="5696712" cy="579808"/>
          </a:xfrm>
          <a:prstGeom prst="rect">
            <a:avLst/>
          </a:prstGeom>
        </p:spPr>
        <p:txBody>
          <a:bodyPr lIns="0" tIns="0" rIns="0" bIns="0" rtlCol="0" anchor="t">
            <a:spAutoFit/>
          </a:bodyPr>
          <a:lstStyle/>
          <a:p>
            <a:pPr algn="just">
              <a:lnSpc>
                <a:spcPts val="4547"/>
              </a:lnSpc>
            </a:pPr>
            <a:r>
              <a:rPr lang="en-US" sz="3031">
                <a:solidFill>
                  <a:srgbClr val="000000"/>
                </a:solidFill>
                <a:latin typeface="Poppins"/>
                <a:ea typeface="Poppins"/>
                <a:cs typeface="Poppins"/>
                <a:sym typeface="Poppins"/>
              </a:rPr>
              <a:t>POST EVENT PHASE</a:t>
            </a:r>
          </a:p>
        </p:txBody>
      </p:sp>
      <p:grpSp>
        <p:nvGrpSpPr>
          <p:cNvPr id="23" name="Group 23"/>
          <p:cNvGrpSpPr/>
          <p:nvPr/>
        </p:nvGrpSpPr>
        <p:grpSpPr>
          <a:xfrm>
            <a:off x="10971160" y="8552223"/>
            <a:ext cx="2364164" cy="943454"/>
            <a:chOff x="0" y="0"/>
            <a:chExt cx="540518" cy="215701"/>
          </a:xfrm>
        </p:grpSpPr>
        <p:sp>
          <p:nvSpPr>
            <p:cNvPr id="24" name="Freeform 24"/>
            <p:cNvSpPr/>
            <p:nvPr/>
          </p:nvSpPr>
          <p:spPr>
            <a:xfrm>
              <a:off x="0" y="0"/>
              <a:ext cx="540518" cy="215701"/>
            </a:xfrm>
            <a:custGeom>
              <a:avLst/>
              <a:gdLst/>
              <a:ahLst/>
              <a:cxnLst/>
              <a:rect l="l" t="t" r="r" b="b"/>
              <a:pathLst>
                <a:path w="540518" h="215701">
                  <a:moveTo>
                    <a:pt x="0" y="0"/>
                  </a:moveTo>
                  <a:lnTo>
                    <a:pt x="540518" y="0"/>
                  </a:lnTo>
                  <a:lnTo>
                    <a:pt x="540518" y="215701"/>
                  </a:lnTo>
                  <a:lnTo>
                    <a:pt x="0" y="215701"/>
                  </a:lnTo>
                  <a:close/>
                </a:path>
              </a:pathLst>
            </a:custGeom>
            <a:solidFill>
              <a:srgbClr val="E6E6E6"/>
            </a:solidFill>
            <a:ln cap="sq">
              <a:noFill/>
              <a:prstDash val="solid"/>
              <a:miter/>
            </a:ln>
          </p:spPr>
          <p:txBody>
            <a:bodyPr/>
            <a:lstStyle/>
            <a:p>
              <a:endParaRPr lang="en-US"/>
            </a:p>
          </p:txBody>
        </p:sp>
        <p:sp>
          <p:nvSpPr>
            <p:cNvPr id="25" name="TextBox 25"/>
            <p:cNvSpPr txBox="1"/>
            <p:nvPr/>
          </p:nvSpPr>
          <p:spPr>
            <a:xfrm>
              <a:off x="0" y="-19050"/>
              <a:ext cx="540518" cy="234751"/>
            </a:xfrm>
            <a:prstGeom prst="rect">
              <a:avLst/>
            </a:prstGeom>
          </p:spPr>
          <p:txBody>
            <a:bodyPr lIns="13409" tIns="13409" rIns="13409" bIns="13409" rtlCol="0" anchor="ctr"/>
            <a:lstStyle/>
            <a:p>
              <a:pPr algn="ctr">
                <a:lnSpc>
                  <a:spcPts val="2519"/>
                </a:lnSpc>
              </a:pPr>
              <a:r>
                <a:rPr lang="en-US" sz="2099">
                  <a:solidFill>
                    <a:srgbClr val="000000"/>
                  </a:solidFill>
                  <a:latin typeface="Poppins"/>
                  <a:ea typeface="Poppins"/>
                  <a:cs typeface="Poppins"/>
                  <a:sym typeface="Poppins"/>
                </a:rPr>
                <a:t>Email </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6317231" y="4004531"/>
            <a:ext cx="2411645" cy="3567669"/>
            <a:chOff x="0" y="0"/>
            <a:chExt cx="551374" cy="815675"/>
          </a:xfrm>
        </p:grpSpPr>
        <p:sp>
          <p:nvSpPr>
            <p:cNvPr id="3" name="Freeform 3"/>
            <p:cNvSpPr/>
            <p:nvPr/>
          </p:nvSpPr>
          <p:spPr>
            <a:xfrm>
              <a:off x="0" y="0"/>
              <a:ext cx="551374" cy="815675"/>
            </a:xfrm>
            <a:custGeom>
              <a:avLst/>
              <a:gdLst/>
              <a:ahLst/>
              <a:cxnLst/>
              <a:rect l="l" t="t" r="r" b="b"/>
              <a:pathLst>
                <a:path w="551374" h="815675">
                  <a:moveTo>
                    <a:pt x="0" y="0"/>
                  </a:moveTo>
                  <a:lnTo>
                    <a:pt x="551374" y="0"/>
                  </a:lnTo>
                  <a:lnTo>
                    <a:pt x="551374" y="815675"/>
                  </a:lnTo>
                  <a:lnTo>
                    <a:pt x="0" y="815675"/>
                  </a:lnTo>
                  <a:close/>
                </a:path>
              </a:pathLst>
            </a:custGeom>
            <a:solidFill>
              <a:srgbClr val="F5B335"/>
            </a:solidFill>
            <a:ln cap="sq">
              <a:noFill/>
              <a:prstDash val="solid"/>
              <a:miter/>
            </a:ln>
          </p:spPr>
          <p:txBody>
            <a:bodyPr/>
            <a:lstStyle/>
            <a:p>
              <a:endParaRPr lang="en-US"/>
            </a:p>
          </p:txBody>
        </p:sp>
        <p:sp>
          <p:nvSpPr>
            <p:cNvPr id="4" name="TextBox 4"/>
            <p:cNvSpPr txBox="1"/>
            <p:nvPr/>
          </p:nvSpPr>
          <p:spPr>
            <a:xfrm>
              <a:off x="0" y="-19050"/>
              <a:ext cx="551374" cy="834725"/>
            </a:xfrm>
            <a:prstGeom prst="rect">
              <a:avLst/>
            </a:prstGeom>
          </p:spPr>
          <p:txBody>
            <a:bodyPr lIns="13409" tIns="13409" rIns="13409" bIns="13409" rtlCol="0" anchor="t"/>
            <a:lstStyle/>
            <a:p>
              <a:pPr algn="ctr">
                <a:lnSpc>
                  <a:spcPts val="2279"/>
                </a:lnSpc>
              </a:pPr>
              <a:endParaRPr/>
            </a:p>
            <a:p>
              <a:pPr algn="ctr">
                <a:lnSpc>
                  <a:spcPts val="2279"/>
                </a:lnSpc>
              </a:pPr>
              <a:r>
                <a:rPr lang="en-US" sz="1899">
                  <a:solidFill>
                    <a:srgbClr val="000000"/>
                  </a:solidFill>
                  <a:latin typeface="Poppins"/>
                  <a:ea typeface="Poppins"/>
                  <a:cs typeface="Poppins"/>
                  <a:sym typeface="Poppins"/>
                </a:rPr>
                <a:t>Event </a:t>
              </a:r>
            </a:p>
            <a:p>
              <a:pPr algn="ctr">
                <a:lnSpc>
                  <a:spcPts val="2279"/>
                </a:lnSpc>
              </a:pPr>
              <a:r>
                <a:rPr lang="en-US" sz="1899">
                  <a:solidFill>
                    <a:srgbClr val="000000"/>
                  </a:solidFill>
                  <a:latin typeface="Poppins"/>
                  <a:ea typeface="Poppins"/>
                  <a:cs typeface="Poppins"/>
                  <a:sym typeface="Poppins"/>
                </a:rPr>
                <a:t>Landing Page</a:t>
              </a:r>
            </a:p>
            <a:p>
              <a:pPr algn="ctr">
                <a:lnSpc>
                  <a:spcPts val="2279"/>
                </a:lnSpc>
              </a:pPr>
              <a:r>
                <a:rPr lang="en-US" sz="1899">
                  <a:solidFill>
                    <a:srgbClr val="000000"/>
                  </a:solidFill>
                  <a:latin typeface="Poppins"/>
                  <a:ea typeface="Poppins"/>
                  <a:cs typeface="Poppins"/>
                  <a:sym typeface="Poppins"/>
                </a:rPr>
                <a:t>(Mailerlite)</a:t>
              </a:r>
            </a:p>
          </p:txBody>
        </p:sp>
      </p:grpSp>
      <p:grpSp>
        <p:nvGrpSpPr>
          <p:cNvPr id="5" name="Group 5"/>
          <p:cNvGrpSpPr/>
          <p:nvPr/>
        </p:nvGrpSpPr>
        <p:grpSpPr>
          <a:xfrm>
            <a:off x="9071776" y="4004531"/>
            <a:ext cx="1736175" cy="1375208"/>
            <a:chOff x="0" y="0"/>
            <a:chExt cx="396941" cy="314413"/>
          </a:xfrm>
        </p:grpSpPr>
        <p:sp>
          <p:nvSpPr>
            <p:cNvPr id="6" name="Freeform 6"/>
            <p:cNvSpPr/>
            <p:nvPr/>
          </p:nvSpPr>
          <p:spPr>
            <a:xfrm>
              <a:off x="0" y="0"/>
              <a:ext cx="396941" cy="314413"/>
            </a:xfrm>
            <a:custGeom>
              <a:avLst/>
              <a:gdLst/>
              <a:ahLst/>
              <a:cxnLst/>
              <a:rect l="l" t="t" r="r" b="b"/>
              <a:pathLst>
                <a:path w="396941" h="314413">
                  <a:moveTo>
                    <a:pt x="0" y="0"/>
                  </a:moveTo>
                  <a:lnTo>
                    <a:pt x="396941" y="0"/>
                  </a:lnTo>
                  <a:lnTo>
                    <a:pt x="396941" y="314413"/>
                  </a:lnTo>
                  <a:lnTo>
                    <a:pt x="0" y="314413"/>
                  </a:lnTo>
                  <a:close/>
                </a:path>
              </a:pathLst>
            </a:custGeom>
            <a:solidFill>
              <a:srgbClr val="E6E6E6"/>
            </a:solidFill>
            <a:ln cap="sq">
              <a:noFill/>
              <a:prstDash val="solid"/>
              <a:miter/>
            </a:ln>
          </p:spPr>
          <p:txBody>
            <a:bodyPr/>
            <a:lstStyle/>
            <a:p>
              <a:endParaRPr lang="en-US"/>
            </a:p>
          </p:txBody>
        </p:sp>
        <p:sp>
          <p:nvSpPr>
            <p:cNvPr id="7" name="TextBox 7"/>
            <p:cNvSpPr txBox="1"/>
            <p:nvPr/>
          </p:nvSpPr>
          <p:spPr>
            <a:xfrm>
              <a:off x="0" y="-19050"/>
              <a:ext cx="396941" cy="333463"/>
            </a:xfrm>
            <a:prstGeom prst="rect">
              <a:avLst/>
            </a:prstGeom>
          </p:spPr>
          <p:txBody>
            <a:bodyPr lIns="13409" tIns="13409" rIns="13409" bIns="13409" rtlCol="0" anchor="ctr"/>
            <a:lstStyle/>
            <a:p>
              <a:pPr algn="ctr">
                <a:lnSpc>
                  <a:spcPts val="2519"/>
                </a:lnSpc>
              </a:pPr>
              <a:r>
                <a:rPr lang="en-US" sz="2099">
                  <a:solidFill>
                    <a:srgbClr val="000000"/>
                  </a:solidFill>
                  <a:latin typeface="Poppins"/>
                  <a:ea typeface="Poppins"/>
                  <a:cs typeface="Poppins"/>
                  <a:sym typeface="Poppins"/>
                </a:rPr>
                <a:t>Zoom</a:t>
              </a:r>
            </a:p>
            <a:p>
              <a:pPr algn="ctr">
                <a:lnSpc>
                  <a:spcPts val="1919"/>
                </a:lnSpc>
              </a:pPr>
              <a:r>
                <a:rPr lang="en-US" sz="1599">
                  <a:solidFill>
                    <a:srgbClr val="000000"/>
                  </a:solidFill>
                  <a:latin typeface="Poppins"/>
                  <a:ea typeface="Poppins"/>
                  <a:cs typeface="Poppins"/>
                  <a:sym typeface="Poppins"/>
                </a:rPr>
                <a:t>(if applicable)</a:t>
              </a:r>
            </a:p>
          </p:txBody>
        </p:sp>
      </p:grpSp>
      <p:grpSp>
        <p:nvGrpSpPr>
          <p:cNvPr id="8" name="Group 8"/>
          <p:cNvGrpSpPr/>
          <p:nvPr/>
        </p:nvGrpSpPr>
        <p:grpSpPr>
          <a:xfrm>
            <a:off x="11150851" y="6196991"/>
            <a:ext cx="1807383" cy="1375208"/>
            <a:chOff x="0" y="0"/>
            <a:chExt cx="413221" cy="314413"/>
          </a:xfrm>
        </p:grpSpPr>
        <p:sp>
          <p:nvSpPr>
            <p:cNvPr id="9" name="Freeform 9"/>
            <p:cNvSpPr/>
            <p:nvPr/>
          </p:nvSpPr>
          <p:spPr>
            <a:xfrm>
              <a:off x="0" y="0"/>
              <a:ext cx="413221" cy="314413"/>
            </a:xfrm>
            <a:custGeom>
              <a:avLst/>
              <a:gdLst/>
              <a:ahLst/>
              <a:cxnLst/>
              <a:rect l="l" t="t" r="r" b="b"/>
              <a:pathLst>
                <a:path w="413221" h="314413">
                  <a:moveTo>
                    <a:pt x="0" y="0"/>
                  </a:moveTo>
                  <a:lnTo>
                    <a:pt x="413221" y="0"/>
                  </a:lnTo>
                  <a:lnTo>
                    <a:pt x="413221" y="314413"/>
                  </a:lnTo>
                  <a:lnTo>
                    <a:pt x="0" y="314413"/>
                  </a:lnTo>
                  <a:close/>
                </a:path>
              </a:pathLst>
            </a:custGeom>
            <a:solidFill>
              <a:srgbClr val="E1251B"/>
            </a:solidFill>
            <a:ln cap="sq">
              <a:noFill/>
              <a:prstDash val="solid"/>
              <a:miter/>
            </a:ln>
          </p:spPr>
          <p:txBody>
            <a:bodyPr/>
            <a:lstStyle/>
            <a:p>
              <a:endParaRPr lang="en-US"/>
            </a:p>
          </p:txBody>
        </p:sp>
        <p:sp>
          <p:nvSpPr>
            <p:cNvPr id="10" name="TextBox 10"/>
            <p:cNvSpPr txBox="1"/>
            <p:nvPr/>
          </p:nvSpPr>
          <p:spPr>
            <a:xfrm>
              <a:off x="0" y="-19050"/>
              <a:ext cx="413221" cy="333463"/>
            </a:xfrm>
            <a:prstGeom prst="rect">
              <a:avLst/>
            </a:prstGeom>
          </p:spPr>
          <p:txBody>
            <a:bodyPr lIns="13409" tIns="13409" rIns="13409" bIns="13409" rtlCol="0" anchor="ctr"/>
            <a:lstStyle/>
            <a:p>
              <a:pPr algn="ctr">
                <a:lnSpc>
                  <a:spcPts val="2519"/>
                </a:lnSpc>
              </a:pPr>
              <a:r>
                <a:rPr lang="en-US" sz="2099">
                  <a:solidFill>
                    <a:srgbClr val="EAEAEA"/>
                  </a:solidFill>
                  <a:latin typeface="Poppins"/>
                  <a:ea typeface="Poppins"/>
                  <a:cs typeface="Poppins"/>
                  <a:sym typeface="Poppins"/>
                </a:rPr>
                <a:t>Thank You Email </a:t>
              </a:r>
            </a:p>
          </p:txBody>
        </p:sp>
      </p:grpSp>
      <p:grpSp>
        <p:nvGrpSpPr>
          <p:cNvPr id="11" name="Group 11"/>
          <p:cNvGrpSpPr/>
          <p:nvPr/>
        </p:nvGrpSpPr>
        <p:grpSpPr>
          <a:xfrm>
            <a:off x="9071776" y="6196991"/>
            <a:ext cx="1736175" cy="1375208"/>
            <a:chOff x="0" y="0"/>
            <a:chExt cx="396941" cy="314413"/>
          </a:xfrm>
        </p:grpSpPr>
        <p:sp>
          <p:nvSpPr>
            <p:cNvPr id="12" name="Freeform 12"/>
            <p:cNvSpPr/>
            <p:nvPr/>
          </p:nvSpPr>
          <p:spPr>
            <a:xfrm>
              <a:off x="0" y="0"/>
              <a:ext cx="396941" cy="314413"/>
            </a:xfrm>
            <a:custGeom>
              <a:avLst/>
              <a:gdLst/>
              <a:ahLst/>
              <a:cxnLst/>
              <a:rect l="l" t="t" r="r" b="b"/>
              <a:pathLst>
                <a:path w="396941" h="314413">
                  <a:moveTo>
                    <a:pt x="0" y="0"/>
                  </a:moveTo>
                  <a:lnTo>
                    <a:pt x="396941" y="0"/>
                  </a:lnTo>
                  <a:lnTo>
                    <a:pt x="396941" y="314413"/>
                  </a:lnTo>
                  <a:lnTo>
                    <a:pt x="0" y="314413"/>
                  </a:lnTo>
                  <a:close/>
                </a:path>
              </a:pathLst>
            </a:custGeom>
            <a:solidFill>
              <a:srgbClr val="E6E6E6"/>
            </a:solidFill>
            <a:ln cap="sq">
              <a:noFill/>
              <a:prstDash val="solid"/>
              <a:miter/>
            </a:ln>
          </p:spPr>
          <p:txBody>
            <a:bodyPr/>
            <a:lstStyle/>
            <a:p>
              <a:endParaRPr lang="en-US"/>
            </a:p>
          </p:txBody>
        </p:sp>
        <p:sp>
          <p:nvSpPr>
            <p:cNvPr id="13" name="TextBox 13"/>
            <p:cNvSpPr txBox="1"/>
            <p:nvPr/>
          </p:nvSpPr>
          <p:spPr>
            <a:xfrm>
              <a:off x="0" y="-19050"/>
              <a:ext cx="396941" cy="333463"/>
            </a:xfrm>
            <a:prstGeom prst="rect">
              <a:avLst/>
            </a:prstGeom>
          </p:spPr>
          <p:txBody>
            <a:bodyPr lIns="13409" tIns="13409" rIns="13409" bIns="13409" rtlCol="0" anchor="ctr"/>
            <a:lstStyle/>
            <a:p>
              <a:pPr algn="ctr">
                <a:lnSpc>
                  <a:spcPts val="2519"/>
                </a:lnSpc>
              </a:pPr>
              <a:r>
                <a:rPr lang="en-US" sz="2099">
                  <a:solidFill>
                    <a:srgbClr val="000000"/>
                  </a:solidFill>
                  <a:latin typeface="Poppins"/>
                  <a:ea typeface="Poppins"/>
                  <a:cs typeface="Poppins"/>
                  <a:sym typeface="Poppins"/>
                </a:rPr>
                <a:t>Mailchimp</a:t>
              </a:r>
            </a:p>
          </p:txBody>
        </p:sp>
      </p:grpSp>
      <p:sp>
        <p:nvSpPr>
          <p:cNvPr id="14" name="Freeform 14"/>
          <p:cNvSpPr/>
          <p:nvPr/>
        </p:nvSpPr>
        <p:spPr>
          <a:xfrm>
            <a:off x="9736418" y="5584919"/>
            <a:ext cx="406891" cy="406891"/>
          </a:xfrm>
          <a:custGeom>
            <a:avLst/>
            <a:gdLst/>
            <a:ahLst/>
            <a:cxnLst/>
            <a:rect l="l" t="t" r="r" b="b"/>
            <a:pathLst>
              <a:path w="406891" h="406891">
                <a:moveTo>
                  <a:pt x="0" y="0"/>
                </a:moveTo>
                <a:lnTo>
                  <a:pt x="406891" y="0"/>
                </a:lnTo>
                <a:lnTo>
                  <a:pt x="406891" y="406892"/>
                </a:lnTo>
                <a:lnTo>
                  <a:pt x="0" y="4068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406614" y="650790"/>
            <a:ext cx="9390469" cy="1455415"/>
          </a:xfrm>
          <a:prstGeom prst="rect">
            <a:avLst/>
          </a:prstGeom>
        </p:spPr>
        <p:txBody>
          <a:bodyPr lIns="0" tIns="0" rIns="0" bIns="0" rtlCol="0" anchor="t">
            <a:spAutoFit/>
          </a:bodyPr>
          <a:lstStyle/>
          <a:p>
            <a:pPr algn="l">
              <a:lnSpc>
                <a:spcPts val="10559"/>
              </a:lnSpc>
            </a:pPr>
            <a:r>
              <a:rPr lang="en-US" sz="9599">
                <a:solidFill>
                  <a:srgbClr val="000000"/>
                </a:solidFill>
                <a:latin typeface="Poppins"/>
                <a:ea typeface="Poppins"/>
                <a:cs typeface="Poppins"/>
                <a:sym typeface="Poppins"/>
              </a:rPr>
              <a:t>COMMS PLAN</a:t>
            </a:r>
          </a:p>
        </p:txBody>
      </p:sp>
      <p:grpSp>
        <p:nvGrpSpPr>
          <p:cNvPr id="16" name="Group 16"/>
          <p:cNvGrpSpPr/>
          <p:nvPr/>
        </p:nvGrpSpPr>
        <p:grpSpPr>
          <a:xfrm>
            <a:off x="13301634" y="6196991"/>
            <a:ext cx="1807383" cy="1375208"/>
            <a:chOff x="0" y="0"/>
            <a:chExt cx="413221" cy="314413"/>
          </a:xfrm>
        </p:grpSpPr>
        <p:sp>
          <p:nvSpPr>
            <p:cNvPr id="17" name="Freeform 17"/>
            <p:cNvSpPr/>
            <p:nvPr/>
          </p:nvSpPr>
          <p:spPr>
            <a:xfrm>
              <a:off x="0" y="0"/>
              <a:ext cx="413221" cy="314413"/>
            </a:xfrm>
            <a:custGeom>
              <a:avLst/>
              <a:gdLst/>
              <a:ahLst/>
              <a:cxnLst/>
              <a:rect l="l" t="t" r="r" b="b"/>
              <a:pathLst>
                <a:path w="413221" h="314413">
                  <a:moveTo>
                    <a:pt x="0" y="0"/>
                  </a:moveTo>
                  <a:lnTo>
                    <a:pt x="413221" y="0"/>
                  </a:lnTo>
                  <a:lnTo>
                    <a:pt x="413221" y="314413"/>
                  </a:lnTo>
                  <a:lnTo>
                    <a:pt x="0" y="314413"/>
                  </a:lnTo>
                  <a:close/>
                </a:path>
              </a:pathLst>
            </a:custGeom>
            <a:solidFill>
              <a:srgbClr val="E1251B"/>
            </a:solidFill>
            <a:ln cap="sq">
              <a:noFill/>
              <a:prstDash val="solid"/>
              <a:miter/>
            </a:ln>
          </p:spPr>
          <p:txBody>
            <a:bodyPr/>
            <a:lstStyle/>
            <a:p>
              <a:endParaRPr lang="en-US"/>
            </a:p>
          </p:txBody>
        </p:sp>
        <p:sp>
          <p:nvSpPr>
            <p:cNvPr id="18" name="TextBox 18"/>
            <p:cNvSpPr txBox="1"/>
            <p:nvPr/>
          </p:nvSpPr>
          <p:spPr>
            <a:xfrm>
              <a:off x="0" y="-19050"/>
              <a:ext cx="413221" cy="333463"/>
            </a:xfrm>
            <a:prstGeom prst="rect">
              <a:avLst/>
            </a:prstGeom>
          </p:spPr>
          <p:txBody>
            <a:bodyPr lIns="13409" tIns="13409" rIns="13409" bIns="13409" rtlCol="0" anchor="ctr"/>
            <a:lstStyle/>
            <a:p>
              <a:pPr algn="ctr">
                <a:lnSpc>
                  <a:spcPts val="2519"/>
                </a:lnSpc>
              </a:pPr>
              <a:r>
                <a:rPr lang="en-US" sz="2099">
                  <a:solidFill>
                    <a:srgbClr val="EAEAEA"/>
                  </a:solidFill>
                  <a:latin typeface="Poppins"/>
                  <a:ea typeface="Poppins"/>
                  <a:cs typeface="Poppins"/>
                  <a:sym typeface="Poppins"/>
                </a:rPr>
                <a:t>24 Hour Notice Email</a:t>
              </a:r>
            </a:p>
          </p:txBody>
        </p:sp>
      </p:grpSp>
      <p:grpSp>
        <p:nvGrpSpPr>
          <p:cNvPr id="19" name="Group 19"/>
          <p:cNvGrpSpPr/>
          <p:nvPr/>
        </p:nvGrpSpPr>
        <p:grpSpPr>
          <a:xfrm>
            <a:off x="15451917" y="6196991"/>
            <a:ext cx="1807383" cy="1375208"/>
            <a:chOff x="0" y="0"/>
            <a:chExt cx="413221" cy="314413"/>
          </a:xfrm>
        </p:grpSpPr>
        <p:sp>
          <p:nvSpPr>
            <p:cNvPr id="20" name="Freeform 20"/>
            <p:cNvSpPr/>
            <p:nvPr/>
          </p:nvSpPr>
          <p:spPr>
            <a:xfrm>
              <a:off x="0" y="0"/>
              <a:ext cx="413221" cy="314413"/>
            </a:xfrm>
            <a:custGeom>
              <a:avLst/>
              <a:gdLst/>
              <a:ahLst/>
              <a:cxnLst/>
              <a:rect l="l" t="t" r="r" b="b"/>
              <a:pathLst>
                <a:path w="413221" h="314413">
                  <a:moveTo>
                    <a:pt x="0" y="0"/>
                  </a:moveTo>
                  <a:lnTo>
                    <a:pt x="413221" y="0"/>
                  </a:lnTo>
                  <a:lnTo>
                    <a:pt x="413221" y="314413"/>
                  </a:lnTo>
                  <a:lnTo>
                    <a:pt x="0" y="314413"/>
                  </a:lnTo>
                  <a:close/>
                </a:path>
              </a:pathLst>
            </a:custGeom>
            <a:solidFill>
              <a:srgbClr val="E1251B"/>
            </a:solidFill>
            <a:ln cap="sq">
              <a:noFill/>
              <a:prstDash val="solid"/>
              <a:miter/>
            </a:ln>
          </p:spPr>
          <p:txBody>
            <a:bodyPr/>
            <a:lstStyle/>
            <a:p>
              <a:endParaRPr lang="en-US"/>
            </a:p>
          </p:txBody>
        </p:sp>
        <p:sp>
          <p:nvSpPr>
            <p:cNvPr id="21" name="TextBox 21"/>
            <p:cNvSpPr txBox="1"/>
            <p:nvPr/>
          </p:nvSpPr>
          <p:spPr>
            <a:xfrm>
              <a:off x="0" y="-19050"/>
              <a:ext cx="413221" cy="333463"/>
            </a:xfrm>
            <a:prstGeom prst="rect">
              <a:avLst/>
            </a:prstGeom>
          </p:spPr>
          <p:txBody>
            <a:bodyPr lIns="13409" tIns="13409" rIns="13409" bIns="13409" rtlCol="0" anchor="ctr"/>
            <a:lstStyle/>
            <a:p>
              <a:pPr algn="ctr">
                <a:lnSpc>
                  <a:spcPts val="2519"/>
                </a:lnSpc>
              </a:pPr>
              <a:r>
                <a:rPr lang="en-US" sz="2099">
                  <a:solidFill>
                    <a:srgbClr val="EAEAEA"/>
                  </a:solidFill>
                  <a:latin typeface="Poppins"/>
                  <a:ea typeface="Poppins"/>
                  <a:cs typeface="Poppins"/>
                  <a:sym typeface="Poppins"/>
                </a:rPr>
                <a:t>Post Event Email</a:t>
              </a:r>
            </a:p>
          </p:txBody>
        </p:sp>
      </p:grpSp>
      <p:sp>
        <p:nvSpPr>
          <p:cNvPr id="22" name="Freeform 22"/>
          <p:cNvSpPr/>
          <p:nvPr/>
        </p:nvSpPr>
        <p:spPr>
          <a:xfrm>
            <a:off x="6622439" y="5584919"/>
            <a:ext cx="2737423" cy="421861"/>
          </a:xfrm>
          <a:custGeom>
            <a:avLst/>
            <a:gdLst/>
            <a:ahLst/>
            <a:cxnLst/>
            <a:rect l="l" t="t" r="r" b="b"/>
            <a:pathLst>
              <a:path w="2737423" h="421861">
                <a:moveTo>
                  <a:pt x="0" y="0"/>
                </a:moveTo>
                <a:lnTo>
                  <a:pt x="2737423" y="0"/>
                </a:lnTo>
                <a:lnTo>
                  <a:pt x="2737423" y="421861"/>
                </a:lnTo>
                <a:lnTo>
                  <a:pt x="0" y="421861"/>
                </a:lnTo>
                <a:lnTo>
                  <a:pt x="0" y="0"/>
                </a:lnTo>
                <a:close/>
              </a:path>
            </a:pathLst>
          </a:custGeom>
          <a:blipFill>
            <a:blip r:embed="rId4">
              <a:extLst>
                <a:ext uri="{96DAC541-7B7A-43D3-8B79-37D633B846F1}">
                  <asvg:svgBlip xmlns:asvg="http://schemas.microsoft.com/office/drawing/2016/SVG/main" r:embed="rId5"/>
                </a:ext>
              </a:extLst>
            </a:blip>
            <a:stretch>
              <a:fillRect t="-141" b="-141"/>
            </a:stretch>
          </a:blipFill>
        </p:spPr>
        <p:txBody>
          <a:bodyPr/>
          <a:lstStyle/>
          <a:p>
            <a:endParaRPr lang="en-US"/>
          </a:p>
        </p:txBody>
      </p:sp>
      <p:sp>
        <p:nvSpPr>
          <p:cNvPr id="23" name="TextBox 23"/>
          <p:cNvSpPr txBox="1"/>
          <p:nvPr/>
        </p:nvSpPr>
        <p:spPr>
          <a:xfrm>
            <a:off x="7399187" y="5648212"/>
            <a:ext cx="1183928" cy="314325"/>
          </a:xfrm>
          <a:prstGeom prst="rect">
            <a:avLst/>
          </a:prstGeom>
        </p:spPr>
        <p:txBody>
          <a:bodyPr lIns="0" tIns="0" rIns="0" bIns="0" rtlCol="0" anchor="t">
            <a:spAutoFit/>
          </a:bodyPr>
          <a:lstStyle/>
          <a:p>
            <a:pPr algn="ctr">
              <a:lnSpc>
                <a:spcPts val="2399"/>
              </a:lnSpc>
              <a:spcBef>
                <a:spcPct val="0"/>
              </a:spcBef>
            </a:pPr>
            <a:r>
              <a:rPr lang="en-US" sz="1999">
                <a:solidFill>
                  <a:srgbClr val="FFFFFF"/>
                </a:solidFill>
                <a:latin typeface="Poppins"/>
                <a:ea typeface="Poppins"/>
                <a:cs typeface="Poppins"/>
                <a:sym typeface="Poppins"/>
              </a:rPr>
              <a:t>REGISTER </a:t>
            </a:r>
          </a:p>
        </p:txBody>
      </p:sp>
      <p:grpSp>
        <p:nvGrpSpPr>
          <p:cNvPr id="24" name="Group 24"/>
          <p:cNvGrpSpPr/>
          <p:nvPr/>
        </p:nvGrpSpPr>
        <p:grpSpPr>
          <a:xfrm>
            <a:off x="2761278" y="6202739"/>
            <a:ext cx="1408061" cy="1309179"/>
            <a:chOff x="0" y="0"/>
            <a:chExt cx="396941" cy="369065"/>
          </a:xfrm>
        </p:grpSpPr>
        <p:sp>
          <p:nvSpPr>
            <p:cNvPr id="25" name="Freeform 25"/>
            <p:cNvSpPr/>
            <p:nvPr/>
          </p:nvSpPr>
          <p:spPr>
            <a:xfrm>
              <a:off x="0" y="0"/>
              <a:ext cx="396941" cy="369065"/>
            </a:xfrm>
            <a:custGeom>
              <a:avLst/>
              <a:gdLst/>
              <a:ahLst/>
              <a:cxnLst/>
              <a:rect l="l" t="t" r="r" b="b"/>
              <a:pathLst>
                <a:path w="396941" h="369065">
                  <a:moveTo>
                    <a:pt x="0" y="0"/>
                  </a:moveTo>
                  <a:lnTo>
                    <a:pt x="396941" y="0"/>
                  </a:lnTo>
                  <a:lnTo>
                    <a:pt x="396941" y="369065"/>
                  </a:lnTo>
                  <a:lnTo>
                    <a:pt x="0" y="369065"/>
                  </a:lnTo>
                  <a:close/>
                </a:path>
              </a:pathLst>
            </a:custGeom>
            <a:solidFill>
              <a:srgbClr val="E1251B"/>
            </a:solidFill>
            <a:ln cap="sq">
              <a:noFill/>
              <a:prstDash val="solid"/>
              <a:miter/>
            </a:ln>
          </p:spPr>
          <p:txBody>
            <a:bodyPr/>
            <a:lstStyle/>
            <a:p>
              <a:endParaRPr lang="en-US"/>
            </a:p>
          </p:txBody>
        </p:sp>
        <p:sp>
          <p:nvSpPr>
            <p:cNvPr id="26" name="TextBox 26"/>
            <p:cNvSpPr txBox="1"/>
            <p:nvPr/>
          </p:nvSpPr>
          <p:spPr>
            <a:xfrm>
              <a:off x="0" y="-19050"/>
              <a:ext cx="396941" cy="388115"/>
            </a:xfrm>
            <a:prstGeom prst="rect">
              <a:avLst/>
            </a:prstGeom>
          </p:spPr>
          <p:txBody>
            <a:bodyPr lIns="13409" tIns="13409" rIns="13409" bIns="13409" rtlCol="0" anchor="ctr"/>
            <a:lstStyle/>
            <a:p>
              <a:pPr algn="ctr">
                <a:lnSpc>
                  <a:spcPts val="2519"/>
                </a:lnSpc>
              </a:pPr>
              <a:r>
                <a:rPr lang="en-US" sz="2099">
                  <a:solidFill>
                    <a:srgbClr val="EAEAEA"/>
                  </a:solidFill>
                  <a:latin typeface="Poppins"/>
                  <a:ea typeface="Poppins"/>
                  <a:cs typeface="Poppins"/>
                  <a:sym typeface="Poppins"/>
                </a:rPr>
                <a:t>Reminder</a:t>
              </a:r>
            </a:p>
            <a:p>
              <a:pPr algn="ctr">
                <a:lnSpc>
                  <a:spcPts val="2519"/>
                </a:lnSpc>
              </a:pPr>
              <a:r>
                <a:rPr lang="en-US" sz="2099">
                  <a:solidFill>
                    <a:srgbClr val="EAEAEA"/>
                  </a:solidFill>
                  <a:latin typeface="Poppins"/>
                  <a:ea typeface="Poppins"/>
                  <a:cs typeface="Poppins"/>
                  <a:sym typeface="Poppins"/>
                </a:rPr>
                <a:t>Email 1 </a:t>
              </a:r>
            </a:p>
          </p:txBody>
        </p:sp>
      </p:grpSp>
      <p:grpSp>
        <p:nvGrpSpPr>
          <p:cNvPr id="27" name="Group 27"/>
          <p:cNvGrpSpPr/>
          <p:nvPr/>
        </p:nvGrpSpPr>
        <p:grpSpPr>
          <a:xfrm>
            <a:off x="4566270" y="6202739"/>
            <a:ext cx="1408061" cy="1309179"/>
            <a:chOff x="0" y="0"/>
            <a:chExt cx="396941" cy="369065"/>
          </a:xfrm>
        </p:grpSpPr>
        <p:sp>
          <p:nvSpPr>
            <p:cNvPr id="28" name="Freeform 28"/>
            <p:cNvSpPr/>
            <p:nvPr/>
          </p:nvSpPr>
          <p:spPr>
            <a:xfrm>
              <a:off x="0" y="0"/>
              <a:ext cx="396941" cy="369065"/>
            </a:xfrm>
            <a:custGeom>
              <a:avLst/>
              <a:gdLst/>
              <a:ahLst/>
              <a:cxnLst/>
              <a:rect l="l" t="t" r="r" b="b"/>
              <a:pathLst>
                <a:path w="396941" h="369065">
                  <a:moveTo>
                    <a:pt x="0" y="0"/>
                  </a:moveTo>
                  <a:lnTo>
                    <a:pt x="396941" y="0"/>
                  </a:lnTo>
                  <a:lnTo>
                    <a:pt x="396941" y="369065"/>
                  </a:lnTo>
                  <a:lnTo>
                    <a:pt x="0" y="369065"/>
                  </a:lnTo>
                  <a:close/>
                </a:path>
              </a:pathLst>
            </a:custGeom>
            <a:solidFill>
              <a:srgbClr val="E1251B"/>
            </a:solidFill>
            <a:ln cap="sq">
              <a:noFill/>
              <a:prstDash val="solid"/>
              <a:miter/>
            </a:ln>
          </p:spPr>
          <p:txBody>
            <a:bodyPr/>
            <a:lstStyle/>
            <a:p>
              <a:endParaRPr lang="en-US"/>
            </a:p>
          </p:txBody>
        </p:sp>
        <p:sp>
          <p:nvSpPr>
            <p:cNvPr id="29" name="TextBox 29"/>
            <p:cNvSpPr txBox="1"/>
            <p:nvPr/>
          </p:nvSpPr>
          <p:spPr>
            <a:xfrm>
              <a:off x="0" y="-19050"/>
              <a:ext cx="396941" cy="388115"/>
            </a:xfrm>
            <a:prstGeom prst="rect">
              <a:avLst/>
            </a:prstGeom>
          </p:spPr>
          <p:txBody>
            <a:bodyPr lIns="13409" tIns="13409" rIns="13409" bIns="13409" rtlCol="0" anchor="ctr"/>
            <a:lstStyle/>
            <a:p>
              <a:pPr algn="ctr">
                <a:lnSpc>
                  <a:spcPts val="2519"/>
                </a:lnSpc>
              </a:pPr>
              <a:r>
                <a:rPr lang="en-US" sz="2099">
                  <a:solidFill>
                    <a:srgbClr val="EAEAEA"/>
                  </a:solidFill>
                  <a:latin typeface="Poppins"/>
                  <a:ea typeface="Poppins"/>
                  <a:cs typeface="Poppins"/>
                  <a:sym typeface="Poppins"/>
                </a:rPr>
                <a:t>Reminder</a:t>
              </a:r>
            </a:p>
            <a:p>
              <a:pPr algn="ctr">
                <a:lnSpc>
                  <a:spcPts val="2519"/>
                </a:lnSpc>
              </a:pPr>
              <a:r>
                <a:rPr lang="en-US" sz="2099">
                  <a:solidFill>
                    <a:srgbClr val="EAEAEA"/>
                  </a:solidFill>
                  <a:latin typeface="Poppins"/>
                  <a:ea typeface="Poppins"/>
                  <a:cs typeface="Poppins"/>
                  <a:sym typeface="Poppins"/>
                </a:rPr>
                <a:t>Email 2 </a:t>
              </a:r>
            </a:p>
          </p:txBody>
        </p:sp>
      </p:grpSp>
      <p:sp>
        <p:nvSpPr>
          <p:cNvPr id="30" name="TextBox 30"/>
          <p:cNvSpPr txBox="1"/>
          <p:nvPr/>
        </p:nvSpPr>
        <p:spPr>
          <a:xfrm>
            <a:off x="832142" y="2916987"/>
            <a:ext cx="1216596" cy="314325"/>
          </a:xfrm>
          <a:prstGeom prst="rect">
            <a:avLst/>
          </a:prstGeom>
        </p:spPr>
        <p:txBody>
          <a:bodyPr lIns="0" tIns="0" rIns="0" bIns="0" rtlCol="0" anchor="t">
            <a:spAutoFit/>
          </a:bodyPr>
          <a:lstStyle/>
          <a:p>
            <a:pPr algn="ctr">
              <a:lnSpc>
                <a:spcPts val="2399"/>
              </a:lnSpc>
              <a:spcBef>
                <a:spcPct val="0"/>
              </a:spcBef>
            </a:pPr>
            <a:r>
              <a:rPr lang="en-US" sz="1999">
                <a:solidFill>
                  <a:srgbClr val="0F0F0F"/>
                </a:solidFill>
                <a:latin typeface="Poppins"/>
                <a:ea typeface="Poppins"/>
                <a:cs typeface="Poppins"/>
                <a:sym typeface="Poppins"/>
              </a:rPr>
              <a:t>ADD DATE</a:t>
            </a:r>
          </a:p>
        </p:txBody>
      </p:sp>
      <p:sp>
        <p:nvSpPr>
          <p:cNvPr id="31" name="TextBox 31"/>
          <p:cNvSpPr txBox="1"/>
          <p:nvPr/>
        </p:nvSpPr>
        <p:spPr>
          <a:xfrm>
            <a:off x="2848341" y="5418232"/>
            <a:ext cx="1216596" cy="314325"/>
          </a:xfrm>
          <a:prstGeom prst="rect">
            <a:avLst/>
          </a:prstGeom>
        </p:spPr>
        <p:txBody>
          <a:bodyPr lIns="0" tIns="0" rIns="0" bIns="0" rtlCol="0" anchor="t">
            <a:spAutoFit/>
          </a:bodyPr>
          <a:lstStyle/>
          <a:p>
            <a:pPr algn="just">
              <a:lnSpc>
                <a:spcPts val="2399"/>
              </a:lnSpc>
              <a:spcBef>
                <a:spcPct val="0"/>
              </a:spcBef>
            </a:pPr>
            <a:r>
              <a:rPr lang="en-US" sz="1999">
                <a:solidFill>
                  <a:srgbClr val="0F0F0F"/>
                </a:solidFill>
                <a:latin typeface="Poppins"/>
                <a:ea typeface="Poppins"/>
                <a:cs typeface="Poppins"/>
                <a:sym typeface="Poppins"/>
              </a:rPr>
              <a:t>ADD DATE</a:t>
            </a:r>
          </a:p>
        </p:txBody>
      </p:sp>
      <p:sp>
        <p:nvSpPr>
          <p:cNvPr id="32" name="TextBox 32"/>
          <p:cNvSpPr txBox="1"/>
          <p:nvPr/>
        </p:nvSpPr>
        <p:spPr>
          <a:xfrm>
            <a:off x="4705534" y="5418232"/>
            <a:ext cx="1216596" cy="314325"/>
          </a:xfrm>
          <a:prstGeom prst="rect">
            <a:avLst/>
          </a:prstGeom>
        </p:spPr>
        <p:txBody>
          <a:bodyPr lIns="0" tIns="0" rIns="0" bIns="0" rtlCol="0" anchor="t">
            <a:spAutoFit/>
          </a:bodyPr>
          <a:lstStyle/>
          <a:p>
            <a:pPr algn="ctr">
              <a:lnSpc>
                <a:spcPts val="2399"/>
              </a:lnSpc>
              <a:spcBef>
                <a:spcPct val="0"/>
              </a:spcBef>
            </a:pPr>
            <a:r>
              <a:rPr lang="en-US" sz="1999">
                <a:solidFill>
                  <a:srgbClr val="0F0F0F"/>
                </a:solidFill>
                <a:latin typeface="Poppins"/>
                <a:ea typeface="Poppins"/>
                <a:cs typeface="Poppins"/>
                <a:sym typeface="Poppins"/>
              </a:rPr>
              <a:t>ADD DATE</a:t>
            </a:r>
          </a:p>
        </p:txBody>
      </p:sp>
      <p:sp>
        <p:nvSpPr>
          <p:cNvPr id="33" name="TextBox 33"/>
          <p:cNvSpPr txBox="1"/>
          <p:nvPr/>
        </p:nvSpPr>
        <p:spPr>
          <a:xfrm>
            <a:off x="13597028" y="5500575"/>
            <a:ext cx="1216596" cy="314325"/>
          </a:xfrm>
          <a:prstGeom prst="rect">
            <a:avLst/>
          </a:prstGeom>
        </p:spPr>
        <p:txBody>
          <a:bodyPr lIns="0" tIns="0" rIns="0" bIns="0" rtlCol="0" anchor="t">
            <a:spAutoFit/>
          </a:bodyPr>
          <a:lstStyle/>
          <a:p>
            <a:pPr algn="ctr">
              <a:lnSpc>
                <a:spcPts val="2399"/>
              </a:lnSpc>
              <a:spcBef>
                <a:spcPct val="0"/>
              </a:spcBef>
            </a:pPr>
            <a:r>
              <a:rPr lang="en-US" sz="1999">
                <a:solidFill>
                  <a:srgbClr val="0F0F0F"/>
                </a:solidFill>
                <a:latin typeface="Poppins"/>
                <a:ea typeface="Poppins"/>
                <a:cs typeface="Poppins"/>
                <a:sym typeface="Poppins"/>
              </a:rPr>
              <a:t>ADD DATE</a:t>
            </a:r>
          </a:p>
        </p:txBody>
      </p:sp>
      <p:sp>
        <p:nvSpPr>
          <p:cNvPr id="34" name="TextBox 34"/>
          <p:cNvSpPr txBox="1"/>
          <p:nvPr/>
        </p:nvSpPr>
        <p:spPr>
          <a:xfrm>
            <a:off x="15718126" y="5500575"/>
            <a:ext cx="1216596" cy="314325"/>
          </a:xfrm>
          <a:prstGeom prst="rect">
            <a:avLst/>
          </a:prstGeom>
        </p:spPr>
        <p:txBody>
          <a:bodyPr lIns="0" tIns="0" rIns="0" bIns="0" rtlCol="0" anchor="t">
            <a:spAutoFit/>
          </a:bodyPr>
          <a:lstStyle/>
          <a:p>
            <a:pPr algn="ctr">
              <a:lnSpc>
                <a:spcPts val="2399"/>
              </a:lnSpc>
              <a:spcBef>
                <a:spcPct val="0"/>
              </a:spcBef>
            </a:pPr>
            <a:r>
              <a:rPr lang="en-US" sz="1999">
                <a:solidFill>
                  <a:srgbClr val="0F0F0F"/>
                </a:solidFill>
                <a:latin typeface="Poppins"/>
                <a:ea typeface="Poppins"/>
                <a:cs typeface="Poppins"/>
                <a:sym typeface="Poppins"/>
              </a:rPr>
              <a:t>ADD DATE</a:t>
            </a:r>
          </a:p>
        </p:txBody>
      </p:sp>
      <p:grpSp>
        <p:nvGrpSpPr>
          <p:cNvPr id="35" name="Group 35"/>
          <p:cNvGrpSpPr/>
          <p:nvPr/>
        </p:nvGrpSpPr>
        <p:grpSpPr>
          <a:xfrm>
            <a:off x="462501" y="3672569"/>
            <a:ext cx="1955877" cy="1103119"/>
            <a:chOff x="0" y="0"/>
            <a:chExt cx="551374" cy="310976"/>
          </a:xfrm>
        </p:grpSpPr>
        <p:sp>
          <p:nvSpPr>
            <p:cNvPr id="36" name="Freeform 36"/>
            <p:cNvSpPr/>
            <p:nvPr/>
          </p:nvSpPr>
          <p:spPr>
            <a:xfrm>
              <a:off x="0" y="0"/>
              <a:ext cx="551374" cy="310976"/>
            </a:xfrm>
            <a:custGeom>
              <a:avLst/>
              <a:gdLst/>
              <a:ahLst/>
              <a:cxnLst/>
              <a:rect l="l" t="t" r="r" b="b"/>
              <a:pathLst>
                <a:path w="551374" h="310976">
                  <a:moveTo>
                    <a:pt x="0" y="0"/>
                  </a:moveTo>
                  <a:lnTo>
                    <a:pt x="551374" y="0"/>
                  </a:lnTo>
                  <a:lnTo>
                    <a:pt x="551374" y="310976"/>
                  </a:lnTo>
                  <a:lnTo>
                    <a:pt x="0" y="310976"/>
                  </a:lnTo>
                  <a:close/>
                </a:path>
              </a:pathLst>
            </a:custGeom>
            <a:solidFill>
              <a:srgbClr val="E6E6E6"/>
            </a:solidFill>
            <a:ln cap="sq">
              <a:noFill/>
              <a:prstDash val="solid"/>
              <a:miter/>
            </a:ln>
          </p:spPr>
          <p:txBody>
            <a:bodyPr/>
            <a:lstStyle/>
            <a:p>
              <a:endParaRPr lang="en-US"/>
            </a:p>
          </p:txBody>
        </p:sp>
        <p:sp>
          <p:nvSpPr>
            <p:cNvPr id="37" name="TextBox 37"/>
            <p:cNvSpPr txBox="1"/>
            <p:nvPr/>
          </p:nvSpPr>
          <p:spPr>
            <a:xfrm>
              <a:off x="0" y="-19050"/>
              <a:ext cx="551374" cy="330026"/>
            </a:xfrm>
            <a:prstGeom prst="rect">
              <a:avLst/>
            </a:prstGeom>
          </p:spPr>
          <p:txBody>
            <a:bodyPr lIns="13409" tIns="13409" rIns="13409" bIns="13409" rtlCol="0" anchor="ctr"/>
            <a:lstStyle/>
            <a:p>
              <a:pPr algn="ctr">
                <a:lnSpc>
                  <a:spcPts val="2279"/>
                </a:lnSpc>
              </a:pPr>
              <a:r>
                <a:rPr lang="en-US" sz="1899">
                  <a:solidFill>
                    <a:srgbClr val="000000"/>
                  </a:solidFill>
                  <a:latin typeface="Poppins"/>
                  <a:ea typeface="Poppins"/>
                  <a:cs typeface="Poppins"/>
                  <a:sym typeface="Poppins"/>
                </a:rPr>
                <a:t>Social Post</a:t>
              </a:r>
            </a:p>
          </p:txBody>
        </p:sp>
      </p:grpSp>
      <p:grpSp>
        <p:nvGrpSpPr>
          <p:cNvPr id="38" name="Group 38"/>
          <p:cNvGrpSpPr/>
          <p:nvPr/>
        </p:nvGrpSpPr>
        <p:grpSpPr>
          <a:xfrm>
            <a:off x="462501" y="4978134"/>
            <a:ext cx="1955877" cy="3754775"/>
            <a:chOff x="0" y="0"/>
            <a:chExt cx="2607836" cy="5006367"/>
          </a:xfrm>
        </p:grpSpPr>
        <p:grpSp>
          <p:nvGrpSpPr>
            <p:cNvPr id="39" name="Group 39"/>
            <p:cNvGrpSpPr/>
            <p:nvPr/>
          </p:nvGrpSpPr>
          <p:grpSpPr>
            <a:xfrm>
              <a:off x="0" y="1794787"/>
              <a:ext cx="2607836" cy="1470826"/>
              <a:chOff x="0" y="0"/>
              <a:chExt cx="551374" cy="310976"/>
            </a:xfrm>
          </p:grpSpPr>
          <p:sp>
            <p:nvSpPr>
              <p:cNvPr id="40" name="Freeform 40"/>
              <p:cNvSpPr/>
              <p:nvPr/>
            </p:nvSpPr>
            <p:spPr>
              <a:xfrm>
                <a:off x="0" y="0"/>
                <a:ext cx="551374" cy="310976"/>
              </a:xfrm>
              <a:custGeom>
                <a:avLst/>
                <a:gdLst/>
                <a:ahLst/>
                <a:cxnLst/>
                <a:rect l="l" t="t" r="r" b="b"/>
                <a:pathLst>
                  <a:path w="551374" h="310976">
                    <a:moveTo>
                      <a:pt x="0" y="0"/>
                    </a:moveTo>
                    <a:lnTo>
                      <a:pt x="551374" y="0"/>
                    </a:lnTo>
                    <a:lnTo>
                      <a:pt x="551374" y="310976"/>
                    </a:lnTo>
                    <a:lnTo>
                      <a:pt x="0" y="310976"/>
                    </a:lnTo>
                    <a:close/>
                  </a:path>
                </a:pathLst>
              </a:custGeom>
              <a:solidFill>
                <a:srgbClr val="E6E6E6"/>
              </a:solidFill>
              <a:ln cap="sq">
                <a:noFill/>
                <a:prstDash val="solid"/>
                <a:miter/>
              </a:ln>
            </p:spPr>
            <p:txBody>
              <a:bodyPr/>
              <a:lstStyle/>
              <a:p>
                <a:endParaRPr lang="en-US"/>
              </a:p>
            </p:txBody>
          </p:sp>
          <p:sp>
            <p:nvSpPr>
              <p:cNvPr id="41" name="TextBox 41"/>
              <p:cNvSpPr txBox="1"/>
              <p:nvPr/>
            </p:nvSpPr>
            <p:spPr>
              <a:xfrm>
                <a:off x="0" y="-38100"/>
                <a:ext cx="551374" cy="349076"/>
              </a:xfrm>
              <a:prstGeom prst="rect">
                <a:avLst/>
              </a:prstGeom>
            </p:spPr>
            <p:txBody>
              <a:bodyPr lIns="13409" tIns="13409" rIns="13409" bIns="13409" rtlCol="0" anchor="ctr"/>
              <a:lstStyle/>
              <a:p>
                <a:pPr algn="ctr">
                  <a:lnSpc>
                    <a:spcPts val="2279"/>
                  </a:lnSpc>
                </a:pPr>
                <a:r>
                  <a:rPr lang="en-US" sz="1899">
                    <a:solidFill>
                      <a:srgbClr val="000000"/>
                    </a:solidFill>
                    <a:latin typeface="ITC Avant Garde Gothic Std 1"/>
                    <a:ea typeface="ITC Avant Garde Gothic Std 1"/>
                    <a:cs typeface="ITC Avant Garde Gothic Std 1"/>
                    <a:sym typeface="ITC Avant Garde Gothic Std 1"/>
                  </a:rPr>
                  <a:t>Email</a:t>
                </a:r>
              </a:p>
            </p:txBody>
          </p:sp>
        </p:grpSp>
        <p:grpSp>
          <p:nvGrpSpPr>
            <p:cNvPr id="42" name="Group 42"/>
            <p:cNvGrpSpPr/>
            <p:nvPr/>
          </p:nvGrpSpPr>
          <p:grpSpPr>
            <a:xfrm>
              <a:off x="0" y="3535541"/>
              <a:ext cx="2607836" cy="1470826"/>
              <a:chOff x="0" y="0"/>
              <a:chExt cx="551374" cy="310976"/>
            </a:xfrm>
          </p:grpSpPr>
          <p:sp>
            <p:nvSpPr>
              <p:cNvPr id="43" name="Freeform 43"/>
              <p:cNvSpPr/>
              <p:nvPr/>
            </p:nvSpPr>
            <p:spPr>
              <a:xfrm>
                <a:off x="0" y="0"/>
                <a:ext cx="551374" cy="310976"/>
              </a:xfrm>
              <a:custGeom>
                <a:avLst/>
                <a:gdLst/>
                <a:ahLst/>
                <a:cxnLst/>
                <a:rect l="l" t="t" r="r" b="b"/>
                <a:pathLst>
                  <a:path w="551374" h="310976">
                    <a:moveTo>
                      <a:pt x="0" y="0"/>
                    </a:moveTo>
                    <a:lnTo>
                      <a:pt x="551374" y="0"/>
                    </a:lnTo>
                    <a:lnTo>
                      <a:pt x="551374" y="310976"/>
                    </a:lnTo>
                    <a:lnTo>
                      <a:pt x="0" y="310976"/>
                    </a:lnTo>
                    <a:close/>
                  </a:path>
                </a:pathLst>
              </a:custGeom>
              <a:solidFill>
                <a:srgbClr val="E6E6E6"/>
              </a:solidFill>
              <a:ln cap="sq">
                <a:noFill/>
                <a:prstDash val="solid"/>
                <a:miter/>
              </a:ln>
            </p:spPr>
            <p:txBody>
              <a:bodyPr/>
              <a:lstStyle/>
              <a:p>
                <a:endParaRPr lang="en-US"/>
              </a:p>
            </p:txBody>
          </p:sp>
          <p:sp>
            <p:nvSpPr>
              <p:cNvPr id="44" name="TextBox 44"/>
              <p:cNvSpPr txBox="1"/>
              <p:nvPr/>
            </p:nvSpPr>
            <p:spPr>
              <a:xfrm>
                <a:off x="0" y="-38100"/>
                <a:ext cx="551374" cy="349076"/>
              </a:xfrm>
              <a:prstGeom prst="rect">
                <a:avLst/>
              </a:prstGeom>
            </p:spPr>
            <p:txBody>
              <a:bodyPr lIns="13409" tIns="13409" rIns="13409" bIns="13409" rtlCol="0" anchor="ctr"/>
              <a:lstStyle/>
              <a:p>
                <a:pPr algn="ctr">
                  <a:lnSpc>
                    <a:spcPts val="2279"/>
                  </a:lnSpc>
                </a:pPr>
                <a:r>
                  <a:rPr lang="en-US" sz="1899">
                    <a:solidFill>
                      <a:srgbClr val="000000"/>
                    </a:solidFill>
                    <a:latin typeface="ITC Avant Garde Gothic Std 1"/>
                    <a:ea typeface="ITC Avant Garde Gothic Std 1"/>
                    <a:cs typeface="ITC Avant Garde Gothic Std 1"/>
                    <a:sym typeface="ITC Avant Garde Gothic Std 1"/>
                  </a:rPr>
                  <a:t>Call</a:t>
                </a:r>
              </a:p>
              <a:p>
                <a:pPr algn="ctr">
                  <a:lnSpc>
                    <a:spcPts val="2279"/>
                  </a:lnSpc>
                </a:pPr>
                <a:r>
                  <a:rPr lang="en-US" sz="1899">
                    <a:solidFill>
                      <a:srgbClr val="000000"/>
                    </a:solidFill>
                    <a:latin typeface="ITC Avant Garde Gothic Std 1"/>
                    <a:ea typeface="ITC Avant Garde Gothic Std 1"/>
                    <a:cs typeface="ITC Avant Garde Gothic Std 1"/>
                    <a:sym typeface="ITC Avant Garde Gothic Std 1"/>
                  </a:rPr>
                  <a:t>Campaign</a:t>
                </a:r>
              </a:p>
            </p:txBody>
          </p:sp>
        </p:grpSp>
        <p:grpSp>
          <p:nvGrpSpPr>
            <p:cNvPr id="45" name="Group 45"/>
            <p:cNvGrpSpPr/>
            <p:nvPr/>
          </p:nvGrpSpPr>
          <p:grpSpPr>
            <a:xfrm>
              <a:off x="0" y="0"/>
              <a:ext cx="2607836" cy="1470826"/>
              <a:chOff x="0" y="0"/>
              <a:chExt cx="551374" cy="310976"/>
            </a:xfrm>
          </p:grpSpPr>
          <p:sp>
            <p:nvSpPr>
              <p:cNvPr id="46" name="Freeform 46"/>
              <p:cNvSpPr/>
              <p:nvPr/>
            </p:nvSpPr>
            <p:spPr>
              <a:xfrm>
                <a:off x="0" y="0"/>
                <a:ext cx="551374" cy="310976"/>
              </a:xfrm>
              <a:custGeom>
                <a:avLst/>
                <a:gdLst/>
                <a:ahLst/>
                <a:cxnLst/>
                <a:rect l="l" t="t" r="r" b="b"/>
                <a:pathLst>
                  <a:path w="551374" h="310976">
                    <a:moveTo>
                      <a:pt x="0" y="0"/>
                    </a:moveTo>
                    <a:lnTo>
                      <a:pt x="551374" y="0"/>
                    </a:lnTo>
                    <a:lnTo>
                      <a:pt x="551374" y="310976"/>
                    </a:lnTo>
                    <a:lnTo>
                      <a:pt x="0" y="310976"/>
                    </a:lnTo>
                    <a:close/>
                  </a:path>
                </a:pathLst>
              </a:custGeom>
              <a:solidFill>
                <a:srgbClr val="E6E6E6"/>
              </a:solidFill>
              <a:ln cap="sq">
                <a:noFill/>
                <a:prstDash val="solid"/>
                <a:miter/>
              </a:ln>
            </p:spPr>
            <p:txBody>
              <a:bodyPr/>
              <a:lstStyle/>
              <a:p>
                <a:endParaRPr lang="en-US"/>
              </a:p>
            </p:txBody>
          </p:sp>
          <p:sp>
            <p:nvSpPr>
              <p:cNvPr id="47" name="TextBox 47"/>
              <p:cNvSpPr txBox="1"/>
              <p:nvPr/>
            </p:nvSpPr>
            <p:spPr>
              <a:xfrm>
                <a:off x="0" y="-38100"/>
                <a:ext cx="551374" cy="349076"/>
              </a:xfrm>
              <a:prstGeom prst="rect">
                <a:avLst/>
              </a:prstGeom>
            </p:spPr>
            <p:txBody>
              <a:bodyPr lIns="13409" tIns="13409" rIns="13409" bIns="13409" rtlCol="0" anchor="ctr"/>
              <a:lstStyle/>
              <a:p>
                <a:pPr algn="ctr">
                  <a:lnSpc>
                    <a:spcPts val="2279"/>
                  </a:lnSpc>
                </a:pPr>
                <a:r>
                  <a:rPr lang="en-US" sz="1899">
                    <a:solidFill>
                      <a:srgbClr val="000000"/>
                    </a:solidFill>
                    <a:latin typeface="ITC Avant Garde Gothic Std 1"/>
                    <a:ea typeface="ITC Avant Garde Gothic Std 1"/>
                    <a:cs typeface="ITC Avant Garde Gothic Std 1"/>
                    <a:sym typeface="ITC Avant Garde Gothic Std 1"/>
                  </a:rPr>
                  <a:t>News Release</a:t>
                </a:r>
              </a:p>
            </p:txBody>
          </p:sp>
        </p:grpSp>
      </p:grpSp>
      <p:grpSp>
        <p:nvGrpSpPr>
          <p:cNvPr id="48" name="Group 48"/>
          <p:cNvGrpSpPr/>
          <p:nvPr/>
        </p:nvGrpSpPr>
        <p:grpSpPr>
          <a:xfrm>
            <a:off x="15451917" y="7953199"/>
            <a:ext cx="1807383" cy="1103119"/>
            <a:chOff x="0" y="0"/>
            <a:chExt cx="509512" cy="310976"/>
          </a:xfrm>
        </p:grpSpPr>
        <p:sp>
          <p:nvSpPr>
            <p:cNvPr id="49" name="Freeform 49"/>
            <p:cNvSpPr/>
            <p:nvPr/>
          </p:nvSpPr>
          <p:spPr>
            <a:xfrm>
              <a:off x="0" y="0"/>
              <a:ext cx="509512" cy="310976"/>
            </a:xfrm>
            <a:custGeom>
              <a:avLst/>
              <a:gdLst/>
              <a:ahLst/>
              <a:cxnLst/>
              <a:rect l="l" t="t" r="r" b="b"/>
              <a:pathLst>
                <a:path w="509512" h="310976">
                  <a:moveTo>
                    <a:pt x="0" y="0"/>
                  </a:moveTo>
                  <a:lnTo>
                    <a:pt x="509512" y="0"/>
                  </a:lnTo>
                  <a:lnTo>
                    <a:pt x="509512" y="310976"/>
                  </a:lnTo>
                  <a:lnTo>
                    <a:pt x="0" y="310976"/>
                  </a:lnTo>
                  <a:close/>
                </a:path>
              </a:pathLst>
            </a:custGeom>
            <a:solidFill>
              <a:srgbClr val="E1251B"/>
            </a:solidFill>
            <a:ln cap="sq">
              <a:noFill/>
              <a:prstDash val="solid"/>
              <a:miter/>
            </a:ln>
          </p:spPr>
          <p:txBody>
            <a:bodyPr/>
            <a:lstStyle/>
            <a:p>
              <a:endParaRPr lang="en-US"/>
            </a:p>
          </p:txBody>
        </p:sp>
        <p:sp>
          <p:nvSpPr>
            <p:cNvPr id="50" name="TextBox 50"/>
            <p:cNvSpPr txBox="1"/>
            <p:nvPr/>
          </p:nvSpPr>
          <p:spPr>
            <a:xfrm>
              <a:off x="0" y="-19050"/>
              <a:ext cx="509512" cy="330026"/>
            </a:xfrm>
            <a:prstGeom prst="rect">
              <a:avLst/>
            </a:prstGeom>
          </p:spPr>
          <p:txBody>
            <a:bodyPr lIns="13409" tIns="13409" rIns="13409" bIns="13409" rtlCol="0" anchor="ctr"/>
            <a:lstStyle/>
            <a:p>
              <a:pPr algn="ctr">
                <a:lnSpc>
                  <a:spcPts val="2279"/>
                </a:lnSpc>
              </a:pPr>
              <a:r>
                <a:rPr lang="en-US" sz="1899">
                  <a:solidFill>
                    <a:srgbClr val="EAEAEA"/>
                  </a:solidFill>
                  <a:latin typeface="Poppins"/>
                  <a:ea typeface="Poppins"/>
                  <a:cs typeface="Poppins"/>
                  <a:sym typeface="Poppins"/>
                </a:rPr>
                <a:t>Post Event  Social Post </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1299</Words>
  <Application>Microsoft Macintosh PowerPoint</Application>
  <PresentationFormat>Custom</PresentationFormat>
  <Paragraphs>245</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ITC Avant Garde Gothic Std 1</vt:lpstr>
      <vt:lpstr>ITC Avant Garde Gothic Std 2</vt:lpstr>
      <vt:lpstr>Calibri</vt:lpstr>
      <vt:lpstr>Poppins Bold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Campaign Brief</dc:title>
  <cp:lastModifiedBy>Rica Rabang</cp:lastModifiedBy>
  <cp:revision>2</cp:revision>
  <dcterms:created xsi:type="dcterms:W3CDTF">2006-08-16T00:00:00Z</dcterms:created>
  <dcterms:modified xsi:type="dcterms:W3CDTF">2024-11-15T09:26:27Z</dcterms:modified>
  <dc:identifier>DAGOmvIvguo</dc:identifier>
</cp:coreProperties>
</file>